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63" r:id="rId4"/>
    <p:sldId id="264" r:id="rId5"/>
    <p:sldId id="283" r:id="rId6"/>
    <p:sldId id="259" r:id="rId7"/>
    <p:sldId id="279" r:id="rId8"/>
    <p:sldId id="265" r:id="rId9"/>
    <p:sldId id="268" r:id="rId10"/>
    <p:sldId id="266" r:id="rId11"/>
    <p:sldId id="267" r:id="rId12"/>
    <p:sldId id="260" r:id="rId13"/>
    <p:sldId id="270" r:id="rId14"/>
    <p:sldId id="271" r:id="rId15"/>
    <p:sldId id="277" r:id="rId16"/>
    <p:sldId id="278" r:id="rId17"/>
    <p:sldId id="261" r:id="rId18"/>
    <p:sldId id="280" r:id="rId19"/>
    <p:sldId id="272" r:id="rId20"/>
    <p:sldId id="273" r:id="rId21"/>
    <p:sldId id="262" r:id="rId22"/>
    <p:sldId id="275" r:id="rId23"/>
    <p:sldId id="274" r:id="rId24"/>
    <p:sldId id="282" r:id="rId25"/>
    <p:sldId id="284" r:id="rId26"/>
    <p:sldId id="281" r:id="rId27"/>
    <p:sldId id="257" r:id="rId2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82791" autoAdjust="0"/>
  </p:normalViewPr>
  <p:slideViewPr>
    <p:cSldViewPr snapToGrid="0" showGuides="1">
      <p:cViewPr varScale="1">
        <p:scale>
          <a:sx n="92" d="100"/>
          <a:sy n="92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AF8DB-493C-410F-858A-590F41BC295C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55CC0DD6-45AD-4679-8D74-B2B03F415263}">
      <dgm:prSet phldrT="[テキスト]"/>
      <dgm:spPr/>
      <dgm:t>
        <a:bodyPr/>
        <a:lstStyle/>
        <a:p>
          <a:r>
            <a:rPr kumimoji="1" lang="ja-JP" altLang="en-US" dirty="0" smtClean="0"/>
            <a:t>集積</a:t>
          </a:r>
          <a:endParaRPr kumimoji="1" lang="ja-JP" altLang="en-US" dirty="0"/>
        </a:p>
      </dgm:t>
    </dgm:pt>
    <dgm:pt modelId="{58937707-C8DC-4A18-ABC1-0033EEFE2A08}" type="parTrans" cxnId="{2DB484FE-5173-44F1-AEAF-9C8F0245907E}">
      <dgm:prSet/>
      <dgm:spPr/>
      <dgm:t>
        <a:bodyPr/>
        <a:lstStyle/>
        <a:p>
          <a:endParaRPr kumimoji="1" lang="ja-JP" altLang="en-US"/>
        </a:p>
      </dgm:t>
    </dgm:pt>
    <dgm:pt modelId="{59D43415-6AC8-4FF9-9497-855494D1D34C}" type="sibTrans" cxnId="{2DB484FE-5173-44F1-AEAF-9C8F0245907E}">
      <dgm:prSet/>
      <dgm:spPr/>
      <dgm:t>
        <a:bodyPr/>
        <a:lstStyle/>
        <a:p>
          <a:endParaRPr kumimoji="1" lang="ja-JP" altLang="en-US"/>
        </a:p>
      </dgm:t>
    </dgm:pt>
    <dgm:pt modelId="{4CBEE5C4-1461-4533-B732-9776E8446E24}">
      <dgm:prSet phldrT="[テキスト]"/>
      <dgm:spPr/>
      <dgm:t>
        <a:bodyPr/>
        <a:lstStyle/>
        <a:p>
          <a:r>
            <a:rPr kumimoji="1" lang="ja-JP" altLang="en-US" dirty="0" smtClean="0"/>
            <a:t>保管</a:t>
          </a:r>
          <a:endParaRPr kumimoji="1" lang="ja-JP" altLang="en-US" dirty="0"/>
        </a:p>
      </dgm:t>
    </dgm:pt>
    <dgm:pt modelId="{9055428B-B1FA-4831-94BC-D99B2A9A3CC9}" type="parTrans" cxnId="{E78DA918-8280-41A7-8691-903F520A3F0C}">
      <dgm:prSet/>
      <dgm:spPr/>
      <dgm:t>
        <a:bodyPr/>
        <a:lstStyle/>
        <a:p>
          <a:endParaRPr kumimoji="1" lang="ja-JP" altLang="en-US"/>
        </a:p>
      </dgm:t>
    </dgm:pt>
    <dgm:pt modelId="{E949F31C-1807-4B3B-83FA-32736450B4B6}" type="sibTrans" cxnId="{E78DA918-8280-41A7-8691-903F520A3F0C}">
      <dgm:prSet/>
      <dgm:spPr/>
      <dgm:t>
        <a:bodyPr/>
        <a:lstStyle/>
        <a:p>
          <a:endParaRPr kumimoji="1" lang="ja-JP" altLang="en-US"/>
        </a:p>
      </dgm:t>
    </dgm:pt>
    <dgm:pt modelId="{152EF5B0-4426-4686-9100-7C14EDC965ED}">
      <dgm:prSet phldrT="[テキスト]"/>
      <dgm:spPr/>
      <dgm:t>
        <a:bodyPr/>
        <a:lstStyle/>
        <a:p>
          <a:r>
            <a:rPr kumimoji="1" lang="ja-JP" altLang="en-US" dirty="0" smtClean="0"/>
            <a:t>公開</a:t>
          </a:r>
          <a:endParaRPr kumimoji="1" lang="ja-JP" altLang="en-US" dirty="0"/>
        </a:p>
      </dgm:t>
    </dgm:pt>
    <dgm:pt modelId="{9A679FA4-1CD7-45B6-A0F6-F5EACAD459C1}" type="parTrans" cxnId="{64A8D8DA-A903-4DCC-BA22-0955E2FD356D}">
      <dgm:prSet/>
      <dgm:spPr/>
      <dgm:t>
        <a:bodyPr/>
        <a:lstStyle/>
        <a:p>
          <a:endParaRPr kumimoji="1" lang="ja-JP" altLang="en-US"/>
        </a:p>
      </dgm:t>
    </dgm:pt>
    <dgm:pt modelId="{0F51082D-5EA4-40D3-8EDF-E9A9AD3DCECC}" type="sibTrans" cxnId="{64A8D8DA-A903-4DCC-BA22-0955E2FD356D}">
      <dgm:prSet/>
      <dgm:spPr/>
      <dgm:t>
        <a:bodyPr/>
        <a:lstStyle/>
        <a:p>
          <a:endParaRPr kumimoji="1" lang="ja-JP" altLang="en-US"/>
        </a:p>
      </dgm:t>
    </dgm:pt>
    <dgm:pt modelId="{AD940991-3EE2-4FF8-A3EC-FAD701D34974}">
      <dgm:prSet/>
      <dgm:spPr/>
      <dgm:t>
        <a:bodyPr anchor="ctr" anchorCtr="0"/>
        <a:lstStyle/>
        <a:p>
          <a:r>
            <a:rPr kumimoji="1" lang="ja-JP" altLang="en-US" dirty="0" smtClean="0"/>
            <a:t>インターネットを通じ世界中の人々が閲覧</a:t>
          </a:r>
          <a:endParaRPr kumimoji="1" lang="ja-JP" altLang="en-US" dirty="0"/>
        </a:p>
      </dgm:t>
    </dgm:pt>
    <dgm:pt modelId="{FC851C08-270B-4EBA-97D0-9F1588780576}" type="parTrans" cxnId="{D1784EA9-4726-47E9-ABCD-9DC1EAB00DE9}">
      <dgm:prSet/>
      <dgm:spPr/>
      <dgm:t>
        <a:bodyPr/>
        <a:lstStyle/>
        <a:p>
          <a:endParaRPr kumimoji="1" lang="ja-JP" altLang="en-US"/>
        </a:p>
      </dgm:t>
    </dgm:pt>
    <dgm:pt modelId="{A8833D3A-02D2-4566-BA8D-AE7F2E14364C}" type="sibTrans" cxnId="{D1784EA9-4726-47E9-ABCD-9DC1EAB00DE9}">
      <dgm:prSet/>
      <dgm:spPr/>
      <dgm:t>
        <a:bodyPr/>
        <a:lstStyle/>
        <a:p>
          <a:endParaRPr kumimoji="1" lang="ja-JP" altLang="en-US"/>
        </a:p>
      </dgm:t>
    </dgm:pt>
    <dgm:pt modelId="{9081295D-F02B-4FBB-9303-C820F9AEECC7}">
      <dgm:prSet/>
      <dgm:spPr/>
      <dgm:t>
        <a:bodyPr anchor="ctr" anchorCtr="0"/>
        <a:lstStyle/>
        <a:p>
          <a:r>
            <a:rPr kumimoji="1" lang="ja-JP" altLang="en-US" dirty="0" smtClean="0"/>
            <a:t>研究論文</a:t>
          </a:r>
          <a:endParaRPr kumimoji="1" lang="ja-JP" altLang="en-US" dirty="0"/>
        </a:p>
      </dgm:t>
    </dgm:pt>
    <dgm:pt modelId="{5F5026FC-5481-40C3-A4C3-DC818144DC7C}" type="parTrans" cxnId="{600AF3CE-D6BB-4C38-8B9F-EB99806F39E2}">
      <dgm:prSet/>
      <dgm:spPr/>
      <dgm:t>
        <a:bodyPr/>
        <a:lstStyle/>
        <a:p>
          <a:endParaRPr kumimoji="1" lang="ja-JP" altLang="en-US"/>
        </a:p>
      </dgm:t>
    </dgm:pt>
    <dgm:pt modelId="{E0F4DD25-A42D-4349-A92D-0426B8D04F28}" type="sibTrans" cxnId="{600AF3CE-D6BB-4C38-8B9F-EB99806F39E2}">
      <dgm:prSet/>
      <dgm:spPr/>
      <dgm:t>
        <a:bodyPr/>
        <a:lstStyle/>
        <a:p>
          <a:endParaRPr kumimoji="1" lang="ja-JP" altLang="en-US"/>
        </a:p>
      </dgm:t>
    </dgm:pt>
    <dgm:pt modelId="{97957BF5-9722-461B-B16C-5E41DA32D351}">
      <dgm:prSet custT="1"/>
      <dgm:spPr/>
      <dgm:t>
        <a:bodyPr anchor="ctr" anchorCtr="0"/>
        <a:lstStyle/>
        <a:p>
          <a:r>
            <a:rPr kumimoji="1" lang="ja-JP" altLang="en-US" sz="2000" dirty="0" smtClean="0"/>
            <a:t>登録したデータを半永久的にアーカイブ</a:t>
          </a:r>
          <a:endParaRPr kumimoji="1" lang="ja-JP" altLang="en-US" sz="1800" dirty="0"/>
        </a:p>
      </dgm:t>
    </dgm:pt>
    <dgm:pt modelId="{7687EEAD-F491-4130-B7FE-7A8413961EBC}" type="parTrans" cxnId="{84BC279B-7899-48C3-8ED5-E0DD4185FB1B}">
      <dgm:prSet/>
      <dgm:spPr/>
      <dgm:t>
        <a:bodyPr/>
        <a:lstStyle/>
        <a:p>
          <a:endParaRPr kumimoji="1" lang="ja-JP" altLang="en-US"/>
        </a:p>
      </dgm:t>
    </dgm:pt>
    <dgm:pt modelId="{C34A0D37-EA0F-4816-B7D6-FE1C49BD17D0}" type="sibTrans" cxnId="{84BC279B-7899-48C3-8ED5-E0DD4185FB1B}">
      <dgm:prSet/>
      <dgm:spPr/>
      <dgm:t>
        <a:bodyPr/>
        <a:lstStyle/>
        <a:p>
          <a:endParaRPr kumimoji="1" lang="ja-JP" altLang="en-US"/>
        </a:p>
      </dgm:t>
    </dgm:pt>
    <dgm:pt modelId="{5B4FE2BD-CC2C-470E-A8FF-2A86E5B38447}">
      <dgm:prSet/>
      <dgm:spPr/>
      <dgm:t>
        <a:bodyPr anchor="ctr" anchorCtr="0"/>
        <a:lstStyle/>
        <a:p>
          <a:r>
            <a:rPr kumimoji="1" lang="ja-JP" altLang="en-US" dirty="0" smtClean="0"/>
            <a:t>博士学位論文 </a:t>
          </a:r>
          <a:r>
            <a:rPr kumimoji="1" lang="en-US" altLang="ja-JP" dirty="0" smtClean="0"/>
            <a:t>etc.</a:t>
          </a:r>
          <a:endParaRPr kumimoji="1" lang="ja-JP" altLang="en-US" dirty="0"/>
        </a:p>
      </dgm:t>
    </dgm:pt>
    <dgm:pt modelId="{9263FF16-36EA-4554-8A18-3C85FE96F594}" type="parTrans" cxnId="{291D81CA-233A-4D24-A982-2B377173355C}">
      <dgm:prSet/>
      <dgm:spPr/>
      <dgm:t>
        <a:bodyPr/>
        <a:lstStyle/>
        <a:p>
          <a:endParaRPr kumimoji="1" lang="ja-JP" altLang="en-US"/>
        </a:p>
      </dgm:t>
    </dgm:pt>
    <dgm:pt modelId="{66B25FD6-42F8-438C-A851-1C8C73125060}" type="sibTrans" cxnId="{291D81CA-233A-4D24-A982-2B377173355C}">
      <dgm:prSet/>
      <dgm:spPr/>
      <dgm:t>
        <a:bodyPr/>
        <a:lstStyle/>
        <a:p>
          <a:endParaRPr kumimoji="1" lang="ja-JP" altLang="en-US"/>
        </a:p>
      </dgm:t>
    </dgm:pt>
    <dgm:pt modelId="{A14BB5BE-3FB9-4728-B0C6-F82D339A2006}">
      <dgm:prSet/>
      <dgm:spPr/>
      <dgm:t>
        <a:bodyPr anchor="ctr" anchorCtr="0"/>
        <a:lstStyle/>
        <a:p>
          <a:r>
            <a:rPr kumimoji="1" lang="ja-JP" altLang="en-US" dirty="0" smtClean="0"/>
            <a:t>紀要論文</a:t>
          </a:r>
          <a:endParaRPr kumimoji="1" lang="ja-JP" altLang="en-US" dirty="0"/>
        </a:p>
      </dgm:t>
    </dgm:pt>
    <dgm:pt modelId="{3D4D67C8-E32C-477D-A267-8C66DBA94EEA}" type="parTrans" cxnId="{D62F168D-921B-49E5-B09A-FD89D55C04F3}">
      <dgm:prSet/>
      <dgm:spPr/>
      <dgm:t>
        <a:bodyPr/>
        <a:lstStyle/>
        <a:p>
          <a:endParaRPr kumimoji="1" lang="ja-JP" altLang="en-US"/>
        </a:p>
      </dgm:t>
    </dgm:pt>
    <dgm:pt modelId="{D8E34F12-41D3-4BEB-A010-58B2AB3AE463}" type="sibTrans" cxnId="{D62F168D-921B-49E5-B09A-FD89D55C04F3}">
      <dgm:prSet/>
      <dgm:spPr/>
      <dgm:t>
        <a:bodyPr/>
        <a:lstStyle/>
        <a:p>
          <a:endParaRPr kumimoji="1" lang="ja-JP" altLang="en-US"/>
        </a:p>
      </dgm:t>
    </dgm:pt>
    <dgm:pt modelId="{1F409039-2896-460C-8B72-BC6D7092418A}">
      <dgm:prSet/>
      <dgm:spPr/>
      <dgm:t>
        <a:bodyPr anchor="ctr" anchorCtr="0"/>
        <a:lstStyle/>
        <a:p>
          <a:r>
            <a:rPr kumimoji="1" lang="ja-JP" altLang="en-US" dirty="0" smtClean="0"/>
            <a:t>科研費報告書</a:t>
          </a:r>
          <a:endParaRPr kumimoji="1" lang="ja-JP" altLang="en-US" dirty="0"/>
        </a:p>
      </dgm:t>
    </dgm:pt>
    <dgm:pt modelId="{9D39934F-4BE3-435C-BC5F-25EA70038FB6}" type="parTrans" cxnId="{2885DD02-C0FA-45E9-A572-6682AF74D233}">
      <dgm:prSet/>
      <dgm:spPr/>
      <dgm:t>
        <a:bodyPr/>
        <a:lstStyle/>
        <a:p>
          <a:endParaRPr kumimoji="1" lang="ja-JP" altLang="en-US"/>
        </a:p>
      </dgm:t>
    </dgm:pt>
    <dgm:pt modelId="{0417B363-41B5-4F7F-B7B4-7D10D489FC0C}" type="sibTrans" cxnId="{2885DD02-C0FA-45E9-A572-6682AF74D233}">
      <dgm:prSet/>
      <dgm:spPr/>
      <dgm:t>
        <a:bodyPr/>
        <a:lstStyle/>
        <a:p>
          <a:endParaRPr kumimoji="1" lang="ja-JP" altLang="en-US"/>
        </a:p>
      </dgm:t>
    </dgm:pt>
    <dgm:pt modelId="{B7E4D5B3-12AD-4ED9-A4B4-F3BC703E7DD0}">
      <dgm:prSet/>
      <dgm:spPr/>
      <dgm:t>
        <a:bodyPr anchor="ctr" anchorCtr="0"/>
        <a:lstStyle/>
        <a:p>
          <a:r>
            <a:rPr kumimoji="1" lang="ja-JP" altLang="en-US" dirty="0" smtClean="0"/>
            <a:t>毎月</a:t>
          </a:r>
          <a:r>
            <a:rPr kumimoji="1" lang="en-US" altLang="ja-JP" dirty="0" smtClean="0"/>
            <a:t>1</a:t>
          </a:r>
          <a:r>
            <a:rPr kumimoji="1" lang="ja-JP" altLang="en-US" dirty="0" smtClean="0"/>
            <a:t>日に</a:t>
          </a:r>
          <a:r>
            <a:rPr kumimoji="1" lang="ja-JP" altLang="en-US" b="1" dirty="0" smtClean="0"/>
            <a:t>アクセス統計メール</a:t>
          </a:r>
          <a:r>
            <a:rPr kumimoji="1" lang="ja-JP" altLang="en-US" dirty="0" smtClean="0"/>
            <a:t>を受け取れます</a:t>
          </a:r>
          <a:endParaRPr kumimoji="1" lang="ja-JP" altLang="en-US" dirty="0"/>
        </a:p>
      </dgm:t>
    </dgm:pt>
    <dgm:pt modelId="{671FAE57-F8DA-46F7-A64E-D9B20BF32A0B}" type="parTrans" cxnId="{653A9F2C-1CD1-4DE5-9A09-4579F71BB13B}">
      <dgm:prSet/>
      <dgm:spPr/>
      <dgm:t>
        <a:bodyPr/>
        <a:lstStyle/>
        <a:p>
          <a:endParaRPr kumimoji="1" lang="ja-JP" altLang="en-US"/>
        </a:p>
      </dgm:t>
    </dgm:pt>
    <dgm:pt modelId="{945C1992-2731-49C3-AB8D-0FD7801B29E4}" type="sibTrans" cxnId="{653A9F2C-1CD1-4DE5-9A09-4579F71BB13B}">
      <dgm:prSet/>
      <dgm:spPr/>
      <dgm:t>
        <a:bodyPr/>
        <a:lstStyle/>
        <a:p>
          <a:endParaRPr kumimoji="1" lang="ja-JP" altLang="en-US"/>
        </a:p>
      </dgm:t>
    </dgm:pt>
    <dgm:pt modelId="{B4093F78-9E2A-41A3-A600-1FEE47EE81AD}">
      <dgm:prSet/>
      <dgm:spPr/>
      <dgm:t>
        <a:bodyPr anchor="ctr" anchorCtr="0"/>
        <a:lstStyle/>
        <a:p>
          <a:r>
            <a:rPr kumimoji="1" lang="ja-JP" altLang="en-US" sz="2000" dirty="0" smtClean="0"/>
            <a:t>リンク切れなし</a:t>
          </a:r>
          <a:endParaRPr kumimoji="1" lang="ja-JP" altLang="en-US" sz="2000" dirty="0"/>
        </a:p>
      </dgm:t>
    </dgm:pt>
    <dgm:pt modelId="{F9E356DA-18D9-4EA2-9384-66B9FD636B22}" type="parTrans" cxnId="{2EE6CD17-E20B-454D-B5B1-2EF412157CB2}">
      <dgm:prSet/>
      <dgm:spPr/>
      <dgm:t>
        <a:bodyPr/>
        <a:lstStyle/>
        <a:p>
          <a:endParaRPr kumimoji="1" lang="ja-JP" altLang="en-US"/>
        </a:p>
      </dgm:t>
    </dgm:pt>
    <dgm:pt modelId="{616E27A3-C211-4370-98F9-FBB4F0C19011}" type="sibTrans" cxnId="{2EE6CD17-E20B-454D-B5B1-2EF412157CB2}">
      <dgm:prSet/>
      <dgm:spPr/>
      <dgm:t>
        <a:bodyPr/>
        <a:lstStyle/>
        <a:p>
          <a:endParaRPr kumimoji="1" lang="ja-JP" altLang="en-US"/>
        </a:p>
      </dgm:t>
    </dgm:pt>
    <dgm:pt modelId="{5DCB4C6C-7E9B-4D88-A334-0F7F310C595A}" type="pres">
      <dgm:prSet presAssocID="{475AF8DB-493C-410F-858A-590F41BC295C}" presName="diagram" presStyleCnt="0">
        <dgm:presLayoutVars>
          <dgm:dir/>
          <dgm:animLvl val="lvl"/>
          <dgm:resizeHandles val="exact"/>
        </dgm:presLayoutVars>
      </dgm:prSet>
      <dgm:spPr/>
    </dgm:pt>
    <dgm:pt modelId="{122278A3-6C9A-4C2F-A92C-9DE68D1F2C7B}" type="pres">
      <dgm:prSet presAssocID="{55CC0DD6-45AD-4679-8D74-B2B03F415263}" presName="compNode" presStyleCnt="0"/>
      <dgm:spPr/>
    </dgm:pt>
    <dgm:pt modelId="{28BFAB7C-003B-4D43-AD30-FC9FE4D6F4F6}" type="pres">
      <dgm:prSet presAssocID="{55CC0DD6-45AD-4679-8D74-B2B03F41526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4F412C-ECE2-4703-A1E0-00E2567A1726}" type="pres">
      <dgm:prSet presAssocID="{55CC0DD6-45AD-4679-8D74-B2B03F4152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33DBF9-149E-4FC7-81A7-122969B4ACA6}" type="pres">
      <dgm:prSet presAssocID="{55CC0DD6-45AD-4679-8D74-B2B03F415263}" presName="parentRect" presStyleLbl="alignNode1" presStyleIdx="0" presStyleCnt="3"/>
      <dgm:spPr/>
      <dgm:t>
        <a:bodyPr/>
        <a:lstStyle/>
        <a:p>
          <a:endParaRPr kumimoji="1" lang="ja-JP" altLang="en-US"/>
        </a:p>
      </dgm:t>
    </dgm:pt>
    <dgm:pt modelId="{CE7D6387-7797-432A-8858-1B306F922C94}" type="pres">
      <dgm:prSet presAssocID="{55CC0DD6-45AD-4679-8D74-B2B03F415263}" presName="adorn" presStyleLbl="fgAccFollowNode1" presStyleIdx="0" presStyleCnt="3"/>
      <dgm:spPr/>
    </dgm:pt>
    <dgm:pt modelId="{CFF3ACBF-F6FC-4F7F-9F27-B0E0B2D8378A}" type="pres">
      <dgm:prSet presAssocID="{59D43415-6AC8-4FF9-9497-855494D1D34C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B9412B0F-E823-457D-A194-FB68FB8DDDF5}" type="pres">
      <dgm:prSet presAssocID="{4CBEE5C4-1461-4533-B732-9776E8446E24}" presName="compNode" presStyleCnt="0"/>
      <dgm:spPr/>
    </dgm:pt>
    <dgm:pt modelId="{38398804-3457-4545-AD90-AC11D3B1BFE8}" type="pres">
      <dgm:prSet presAssocID="{4CBEE5C4-1461-4533-B732-9776E8446E2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75CC0E-B70B-4272-AFBC-7539E749950D}" type="pres">
      <dgm:prSet presAssocID="{4CBEE5C4-1461-4533-B732-9776E8446E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603EE1-5F65-4C26-AC85-6B59E02727F5}" type="pres">
      <dgm:prSet presAssocID="{4CBEE5C4-1461-4533-B732-9776E8446E24}" presName="parentRect" presStyleLbl="alignNode1" presStyleIdx="1" presStyleCnt="3"/>
      <dgm:spPr/>
      <dgm:t>
        <a:bodyPr/>
        <a:lstStyle/>
        <a:p>
          <a:endParaRPr kumimoji="1" lang="ja-JP" altLang="en-US"/>
        </a:p>
      </dgm:t>
    </dgm:pt>
    <dgm:pt modelId="{FC67B6F1-88E2-44F4-BAAA-CEA730C03C5F}" type="pres">
      <dgm:prSet presAssocID="{4CBEE5C4-1461-4533-B732-9776E8446E24}" presName="adorn" presStyleLbl="fgAccFollowNode1" presStyleIdx="1" presStyleCnt="3"/>
      <dgm:spPr/>
    </dgm:pt>
    <dgm:pt modelId="{CBA6E601-DCCD-4238-8AC2-8422C1C4D4AC}" type="pres">
      <dgm:prSet presAssocID="{E949F31C-1807-4B3B-83FA-32736450B4B6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5C7F7A3B-46ED-4F18-9231-D734C6E44310}" type="pres">
      <dgm:prSet presAssocID="{152EF5B0-4426-4686-9100-7C14EDC965ED}" presName="compNode" presStyleCnt="0"/>
      <dgm:spPr/>
    </dgm:pt>
    <dgm:pt modelId="{339E913A-951C-43CE-A814-D3F785ACAA1A}" type="pres">
      <dgm:prSet presAssocID="{152EF5B0-4426-4686-9100-7C14EDC965E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455EF40-AEA6-42D7-8735-A92B5B5ADC7D}" type="pres">
      <dgm:prSet presAssocID="{152EF5B0-4426-4686-9100-7C14EDC965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911A35-1415-43C7-B1D8-AF875C899920}" type="pres">
      <dgm:prSet presAssocID="{152EF5B0-4426-4686-9100-7C14EDC965ED}" presName="parentRect" presStyleLbl="alignNode1" presStyleIdx="2" presStyleCnt="3"/>
      <dgm:spPr/>
      <dgm:t>
        <a:bodyPr/>
        <a:lstStyle/>
        <a:p>
          <a:endParaRPr kumimoji="1" lang="ja-JP" altLang="en-US"/>
        </a:p>
      </dgm:t>
    </dgm:pt>
    <dgm:pt modelId="{7D8A8E6A-A9EF-41C8-ACF0-B5AEF069A58A}" type="pres">
      <dgm:prSet presAssocID="{152EF5B0-4426-4686-9100-7C14EDC965ED}" presName="adorn" presStyleLbl="fgAccFollowNode1" presStyleIdx="2" presStyleCnt="3"/>
      <dgm:spPr/>
    </dgm:pt>
  </dgm:ptLst>
  <dgm:cxnLst>
    <dgm:cxn modelId="{84BC279B-7899-48C3-8ED5-E0DD4185FB1B}" srcId="{4CBEE5C4-1461-4533-B732-9776E8446E24}" destId="{97957BF5-9722-461B-B16C-5E41DA32D351}" srcOrd="0" destOrd="0" parTransId="{7687EEAD-F491-4130-B7FE-7A8413961EBC}" sibTransId="{C34A0D37-EA0F-4816-B7D6-FE1C49BD17D0}"/>
    <dgm:cxn modelId="{734E722D-A486-4755-B40B-BABE6CB058C0}" type="presOf" srcId="{9081295D-F02B-4FBB-9303-C820F9AEECC7}" destId="{28BFAB7C-003B-4D43-AD30-FC9FE4D6F4F6}" srcOrd="0" destOrd="0" presId="urn:microsoft.com/office/officeart/2005/8/layout/bList2"/>
    <dgm:cxn modelId="{8614E6AD-DDCC-4966-9C02-56C96CF64F3B}" type="presOf" srcId="{475AF8DB-493C-410F-858A-590F41BC295C}" destId="{5DCB4C6C-7E9B-4D88-A334-0F7F310C595A}" srcOrd="0" destOrd="0" presId="urn:microsoft.com/office/officeart/2005/8/layout/bList2"/>
    <dgm:cxn modelId="{1F827A16-7D6B-4131-B145-4A451F176F47}" type="presOf" srcId="{4CBEE5C4-1461-4533-B732-9776E8446E24}" destId="{A3603EE1-5F65-4C26-AC85-6B59E02727F5}" srcOrd="1" destOrd="0" presId="urn:microsoft.com/office/officeart/2005/8/layout/bList2"/>
    <dgm:cxn modelId="{D1784EA9-4726-47E9-ABCD-9DC1EAB00DE9}" srcId="{152EF5B0-4426-4686-9100-7C14EDC965ED}" destId="{AD940991-3EE2-4FF8-A3EC-FAD701D34974}" srcOrd="0" destOrd="0" parTransId="{FC851C08-270B-4EBA-97D0-9F1588780576}" sibTransId="{A8833D3A-02D2-4566-BA8D-AE7F2E14364C}"/>
    <dgm:cxn modelId="{B15A3BF8-50AA-41FC-B720-DD4DA8461E18}" type="presOf" srcId="{152EF5B0-4426-4686-9100-7C14EDC965ED}" destId="{4455EF40-AEA6-42D7-8735-A92B5B5ADC7D}" srcOrd="0" destOrd="0" presId="urn:microsoft.com/office/officeart/2005/8/layout/bList2"/>
    <dgm:cxn modelId="{7EDEEDAD-DA12-46A2-B916-496AD02FC7BA}" type="presOf" srcId="{E949F31C-1807-4B3B-83FA-32736450B4B6}" destId="{CBA6E601-DCCD-4238-8AC2-8422C1C4D4AC}" srcOrd="0" destOrd="0" presId="urn:microsoft.com/office/officeart/2005/8/layout/bList2"/>
    <dgm:cxn modelId="{E78DA918-8280-41A7-8691-903F520A3F0C}" srcId="{475AF8DB-493C-410F-858A-590F41BC295C}" destId="{4CBEE5C4-1461-4533-B732-9776E8446E24}" srcOrd="1" destOrd="0" parTransId="{9055428B-B1FA-4831-94BC-D99B2A9A3CC9}" sibTransId="{E949F31C-1807-4B3B-83FA-32736450B4B6}"/>
    <dgm:cxn modelId="{8BD4BE7A-8283-40B7-98DD-9B5D84419DD4}" type="presOf" srcId="{59D43415-6AC8-4FF9-9497-855494D1D34C}" destId="{CFF3ACBF-F6FC-4F7F-9F27-B0E0B2D8378A}" srcOrd="0" destOrd="0" presId="urn:microsoft.com/office/officeart/2005/8/layout/bList2"/>
    <dgm:cxn modelId="{9CEBCA2F-5948-40B6-97DB-9FF3203266E0}" type="presOf" srcId="{B4093F78-9E2A-41A3-A600-1FEE47EE81AD}" destId="{38398804-3457-4545-AD90-AC11D3B1BFE8}" srcOrd="0" destOrd="1" presId="urn:microsoft.com/office/officeart/2005/8/layout/bList2"/>
    <dgm:cxn modelId="{2EE6CD17-E20B-454D-B5B1-2EF412157CB2}" srcId="{4CBEE5C4-1461-4533-B732-9776E8446E24}" destId="{B4093F78-9E2A-41A3-A600-1FEE47EE81AD}" srcOrd="1" destOrd="0" parTransId="{F9E356DA-18D9-4EA2-9384-66B9FD636B22}" sibTransId="{616E27A3-C211-4370-98F9-FBB4F0C19011}"/>
    <dgm:cxn modelId="{DC925369-AF6C-4CE7-BC36-4AB63143808C}" type="presOf" srcId="{152EF5B0-4426-4686-9100-7C14EDC965ED}" destId="{16911A35-1415-43C7-B1D8-AF875C899920}" srcOrd="1" destOrd="0" presId="urn:microsoft.com/office/officeart/2005/8/layout/bList2"/>
    <dgm:cxn modelId="{2DB484FE-5173-44F1-AEAF-9C8F0245907E}" srcId="{475AF8DB-493C-410F-858A-590F41BC295C}" destId="{55CC0DD6-45AD-4679-8D74-B2B03F415263}" srcOrd="0" destOrd="0" parTransId="{58937707-C8DC-4A18-ABC1-0033EEFE2A08}" sibTransId="{59D43415-6AC8-4FF9-9497-855494D1D34C}"/>
    <dgm:cxn modelId="{C62C1666-3CE0-4FFF-9749-2039B06739B4}" type="presOf" srcId="{A14BB5BE-3FB9-4728-B0C6-F82D339A2006}" destId="{28BFAB7C-003B-4D43-AD30-FC9FE4D6F4F6}" srcOrd="0" destOrd="1" presId="urn:microsoft.com/office/officeart/2005/8/layout/bList2"/>
    <dgm:cxn modelId="{AD311CCB-8944-41DA-8CB4-9F2447C0A508}" type="presOf" srcId="{5B4FE2BD-CC2C-470E-A8FF-2A86E5B38447}" destId="{28BFAB7C-003B-4D43-AD30-FC9FE4D6F4F6}" srcOrd="0" destOrd="3" presId="urn:microsoft.com/office/officeart/2005/8/layout/bList2"/>
    <dgm:cxn modelId="{9A0D4AD8-EDB9-4A3D-AA85-687766EDC7B4}" type="presOf" srcId="{AD940991-3EE2-4FF8-A3EC-FAD701D34974}" destId="{339E913A-951C-43CE-A814-D3F785ACAA1A}" srcOrd="0" destOrd="0" presId="urn:microsoft.com/office/officeart/2005/8/layout/bList2"/>
    <dgm:cxn modelId="{170FAB55-D0F9-4492-BFF8-1972D282C2C1}" type="presOf" srcId="{1F409039-2896-460C-8B72-BC6D7092418A}" destId="{28BFAB7C-003B-4D43-AD30-FC9FE4D6F4F6}" srcOrd="0" destOrd="2" presId="urn:microsoft.com/office/officeart/2005/8/layout/bList2"/>
    <dgm:cxn modelId="{64A8D8DA-A903-4DCC-BA22-0955E2FD356D}" srcId="{475AF8DB-493C-410F-858A-590F41BC295C}" destId="{152EF5B0-4426-4686-9100-7C14EDC965ED}" srcOrd="2" destOrd="0" parTransId="{9A679FA4-1CD7-45B6-A0F6-F5EACAD459C1}" sibTransId="{0F51082D-5EA4-40D3-8EDF-E9A9AD3DCECC}"/>
    <dgm:cxn modelId="{600AF3CE-D6BB-4C38-8B9F-EB99806F39E2}" srcId="{55CC0DD6-45AD-4679-8D74-B2B03F415263}" destId="{9081295D-F02B-4FBB-9303-C820F9AEECC7}" srcOrd="0" destOrd="0" parTransId="{5F5026FC-5481-40C3-A4C3-DC818144DC7C}" sibTransId="{E0F4DD25-A42D-4349-A92D-0426B8D04F28}"/>
    <dgm:cxn modelId="{291D81CA-233A-4D24-A982-2B377173355C}" srcId="{55CC0DD6-45AD-4679-8D74-B2B03F415263}" destId="{5B4FE2BD-CC2C-470E-A8FF-2A86E5B38447}" srcOrd="3" destOrd="0" parTransId="{9263FF16-36EA-4554-8A18-3C85FE96F594}" sibTransId="{66B25FD6-42F8-438C-A851-1C8C73125060}"/>
    <dgm:cxn modelId="{2885DD02-C0FA-45E9-A572-6682AF74D233}" srcId="{55CC0DD6-45AD-4679-8D74-B2B03F415263}" destId="{1F409039-2896-460C-8B72-BC6D7092418A}" srcOrd="2" destOrd="0" parTransId="{9D39934F-4BE3-435C-BC5F-25EA70038FB6}" sibTransId="{0417B363-41B5-4F7F-B7B4-7D10D489FC0C}"/>
    <dgm:cxn modelId="{1E51F784-80FB-4EC5-99FF-F5F1D51AE7AA}" type="presOf" srcId="{55CC0DD6-45AD-4679-8D74-B2B03F415263}" destId="{A633DBF9-149E-4FC7-81A7-122969B4ACA6}" srcOrd="1" destOrd="0" presId="urn:microsoft.com/office/officeart/2005/8/layout/bList2"/>
    <dgm:cxn modelId="{D81431EE-6F08-4DBB-83C6-9137DFF56DEB}" type="presOf" srcId="{97957BF5-9722-461B-B16C-5E41DA32D351}" destId="{38398804-3457-4545-AD90-AC11D3B1BFE8}" srcOrd="0" destOrd="0" presId="urn:microsoft.com/office/officeart/2005/8/layout/bList2"/>
    <dgm:cxn modelId="{B44AD7EA-A99B-49D1-BFA1-103414C6E3BC}" type="presOf" srcId="{55CC0DD6-45AD-4679-8D74-B2B03F415263}" destId="{BB4F412C-ECE2-4703-A1E0-00E2567A1726}" srcOrd="0" destOrd="0" presId="urn:microsoft.com/office/officeart/2005/8/layout/bList2"/>
    <dgm:cxn modelId="{248DD400-B15E-454D-908F-993E4E8BFA54}" type="presOf" srcId="{B7E4D5B3-12AD-4ED9-A4B4-F3BC703E7DD0}" destId="{339E913A-951C-43CE-A814-D3F785ACAA1A}" srcOrd="0" destOrd="1" presId="urn:microsoft.com/office/officeart/2005/8/layout/bList2"/>
    <dgm:cxn modelId="{D62F168D-921B-49E5-B09A-FD89D55C04F3}" srcId="{55CC0DD6-45AD-4679-8D74-B2B03F415263}" destId="{A14BB5BE-3FB9-4728-B0C6-F82D339A2006}" srcOrd="1" destOrd="0" parTransId="{3D4D67C8-E32C-477D-A267-8C66DBA94EEA}" sibTransId="{D8E34F12-41D3-4BEB-A010-58B2AB3AE463}"/>
    <dgm:cxn modelId="{653A9F2C-1CD1-4DE5-9A09-4579F71BB13B}" srcId="{152EF5B0-4426-4686-9100-7C14EDC965ED}" destId="{B7E4D5B3-12AD-4ED9-A4B4-F3BC703E7DD0}" srcOrd="1" destOrd="0" parTransId="{671FAE57-F8DA-46F7-A64E-D9B20BF32A0B}" sibTransId="{945C1992-2731-49C3-AB8D-0FD7801B29E4}"/>
    <dgm:cxn modelId="{490FC461-2775-4C66-B9CF-BA7ED032D3C1}" type="presOf" srcId="{4CBEE5C4-1461-4533-B732-9776E8446E24}" destId="{2875CC0E-B70B-4272-AFBC-7539E749950D}" srcOrd="0" destOrd="0" presId="urn:microsoft.com/office/officeart/2005/8/layout/bList2"/>
    <dgm:cxn modelId="{0BC07B39-0232-4B12-9B9A-8D622FD204CF}" type="presParOf" srcId="{5DCB4C6C-7E9B-4D88-A334-0F7F310C595A}" destId="{122278A3-6C9A-4C2F-A92C-9DE68D1F2C7B}" srcOrd="0" destOrd="0" presId="urn:microsoft.com/office/officeart/2005/8/layout/bList2"/>
    <dgm:cxn modelId="{3A4CD0F0-12C3-4591-A1A1-A7F7239CF419}" type="presParOf" srcId="{122278A3-6C9A-4C2F-A92C-9DE68D1F2C7B}" destId="{28BFAB7C-003B-4D43-AD30-FC9FE4D6F4F6}" srcOrd="0" destOrd="0" presId="urn:microsoft.com/office/officeart/2005/8/layout/bList2"/>
    <dgm:cxn modelId="{05F81FCE-4A0A-4B85-9FD5-ED4683B7D2B9}" type="presParOf" srcId="{122278A3-6C9A-4C2F-A92C-9DE68D1F2C7B}" destId="{BB4F412C-ECE2-4703-A1E0-00E2567A1726}" srcOrd="1" destOrd="0" presId="urn:microsoft.com/office/officeart/2005/8/layout/bList2"/>
    <dgm:cxn modelId="{8E4F676E-51D8-4C36-A0DC-9B30163A170A}" type="presParOf" srcId="{122278A3-6C9A-4C2F-A92C-9DE68D1F2C7B}" destId="{A633DBF9-149E-4FC7-81A7-122969B4ACA6}" srcOrd="2" destOrd="0" presId="urn:microsoft.com/office/officeart/2005/8/layout/bList2"/>
    <dgm:cxn modelId="{299A2266-11A6-4EA5-959B-C8B8382AA6F9}" type="presParOf" srcId="{122278A3-6C9A-4C2F-A92C-9DE68D1F2C7B}" destId="{CE7D6387-7797-432A-8858-1B306F922C94}" srcOrd="3" destOrd="0" presId="urn:microsoft.com/office/officeart/2005/8/layout/bList2"/>
    <dgm:cxn modelId="{E6CDC522-5205-437C-A4F4-7D1878418C31}" type="presParOf" srcId="{5DCB4C6C-7E9B-4D88-A334-0F7F310C595A}" destId="{CFF3ACBF-F6FC-4F7F-9F27-B0E0B2D8378A}" srcOrd="1" destOrd="0" presId="urn:microsoft.com/office/officeart/2005/8/layout/bList2"/>
    <dgm:cxn modelId="{158869A1-E316-4ABC-B136-E7E489A1DF76}" type="presParOf" srcId="{5DCB4C6C-7E9B-4D88-A334-0F7F310C595A}" destId="{B9412B0F-E823-457D-A194-FB68FB8DDDF5}" srcOrd="2" destOrd="0" presId="urn:microsoft.com/office/officeart/2005/8/layout/bList2"/>
    <dgm:cxn modelId="{252D80FD-7B78-4DE0-BC37-A0C4DD59EBD5}" type="presParOf" srcId="{B9412B0F-E823-457D-A194-FB68FB8DDDF5}" destId="{38398804-3457-4545-AD90-AC11D3B1BFE8}" srcOrd="0" destOrd="0" presId="urn:microsoft.com/office/officeart/2005/8/layout/bList2"/>
    <dgm:cxn modelId="{0B8228D4-BDAB-41A2-BB30-C64A8A60B2F3}" type="presParOf" srcId="{B9412B0F-E823-457D-A194-FB68FB8DDDF5}" destId="{2875CC0E-B70B-4272-AFBC-7539E749950D}" srcOrd="1" destOrd="0" presId="urn:microsoft.com/office/officeart/2005/8/layout/bList2"/>
    <dgm:cxn modelId="{043D7905-39B5-44A6-926F-65323A5D45D0}" type="presParOf" srcId="{B9412B0F-E823-457D-A194-FB68FB8DDDF5}" destId="{A3603EE1-5F65-4C26-AC85-6B59E02727F5}" srcOrd="2" destOrd="0" presId="urn:microsoft.com/office/officeart/2005/8/layout/bList2"/>
    <dgm:cxn modelId="{365E4A9B-883E-42BA-ADB6-ECB33246EA1C}" type="presParOf" srcId="{B9412B0F-E823-457D-A194-FB68FB8DDDF5}" destId="{FC67B6F1-88E2-44F4-BAAA-CEA730C03C5F}" srcOrd="3" destOrd="0" presId="urn:microsoft.com/office/officeart/2005/8/layout/bList2"/>
    <dgm:cxn modelId="{8C985F8C-F9BA-4FA5-AC0C-92E33923B22D}" type="presParOf" srcId="{5DCB4C6C-7E9B-4D88-A334-0F7F310C595A}" destId="{CBA6E601-DCCD-4238-8AC2-8422C1C4D4AC}" srcOrd="3" destOrd="0" presId="urn:microsoft.com/office/officeart/2005/8/layout/bList2"/>
    <dgm:cxn modelId="{5EAF818A-7EA8-4594-87B9-CB9CE65BC437}" type="presParOf" srcId="{5DCB4C6C-7E9B-4D88-A334-0F7F310C595A}" destId="{5C7F7A3B-46ED-4F18-9231-D734C6E44310}" srcOrd="4" destOrd="0" presId="urn:microsoft.com/office/officeart/2005/8/layout/bList2"/>
    <dgm:cxn modelId="{7F9177AE-E5AC-4DC9-9C3B-F8333BCCDDE6}" type="presParOf" srcId="{5C7F7A3B-46ED-4F18-9231-D734C6E44310}" destId="{339E913A-951C-43CE-A814-D3F785ACAA1A}" srcOrd="0" destOrd="0" presId="urn:microsoft.com/office/officeart/2005/8/layout/bList2"/>
    <dgm:cxn modelId="{BEBF2F1B-71DD-4D84-8CA9-FBD5B7B393BC}" type="presParOf" srcId="{5C7F7A3B-46ED-4F18-9231-D734C6E44310}" destId="{4455EF40-AEA6-42D7-8735-A92B5B5ADC7D}" srcOrd="1" destOrd="0" presId="urn:microsoft.com/office/officeart/2005/8/layout/bList2"/>
    <dgm:cxn modelId="{E1CDC583-1B30-4CB9-A208-0053F09E111F}" type="presParOf" srcId="{5C7F7A3B-46ED-4F18-9231-D734C6E44310}" destId="{16911A35-1415-43C7-B1D8-AF875C899920}" srcOrd="2" destOrd="0" presId="urn:microsoft.com/office/officeart/2005/8/layout/bList2"/>
    <dgm:cxn modelId="{818D853B-ECEE-4F6D-BC58-C4D369F9EDD8}" type="presParOf" srcId="{5C7F7A3B-46ED-4F18-9231-D734C6E44310}" destId="{7D8A8E6A-A9EF-41C8-ACF0-B5AEF069A58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9E588-8377-47E9-890E-E417E40429A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60176FA-E399-4677-B92C-8479105FED36}">
      <dgm:prSet phldrT="[テキスト]"/>
      <dgm:spPr/>
      <dgm:t>
        <a:bodyPr/>
        <a:lstStyle/>
        <a:p>
          <a:r>
            <a:rPr kumimoji="1" lang="en-US" altLang="ja-JP" b="1" dirty="0" smtClean="0"/>
            <a:t>1</a:t>
          </a:r>
          <a:endParaRPr kumimoji="1" lang="ja-JP" altLang="en-US" b="1" dirty="0"/>
        </a:p>
      </dgm:t>
    </dgm:pt>
    <dgm:pt modelId="{7B9C4B86-7FEE-40E2-9440-F12324E34249}" type="parTrans" cxnId="{EC895270-67AF-42E4-A697-B9B840901944}">
      <dgm:prSet/>
      <dgm:spPr/>
      <dgm:t>
        <a:bodyPr/>
        <a:lstStyle/>
        <a:p>
          <a:endParaRPr kumimoji="1" lang="ja-JP" altLang="en-US"/>
        </a:p>
      </dgm:t>
    </dgm:pt>
    <dgm:pt modelId="{5335A6D9-1D50-48B2-AD4D-93094C78A1E3}" type="sibTrans" cxnId="{EC895270-67AF-42E4-A697-B9B840901944}">
      <dgm:prSet/>
      <dgm:spPr/>
      <dgm:t>
        <a:bodyPr/>
        <a:lstStyle/>
        <a:p>
          <a:endParaRPr kumimoji="1" lang="ja-JP" altLang="en-US"/>
        </a:p>
      </dgm:t>
    </dgm:pt>
    <dgm:pt modelId="{1D22E12F-F913-4359-A1EE-45EA97A3EA91}">
      <dgm:prSet phldrT="[テキスト]" custT="1"/>
      <dgm:spPr/>
      <dgm:t>
        <a:bodyPr/>
        <a:lstStyle/>
        <a:p>
          <a:r>
            <a:rPr kumimoji="1" lang="ja-JP" altLang="en-US" sz="3300" dirty="0" smtClean="0"/>
            <a:t>コンテンツを用意する</a:t>
          </a:r>
          <a:r>
            <a:rPr kumimoji="1" lang="ja-JP" altLang="en-US" sz="2400" dirty="0" smtClean="0"/>
            <a:t>（紙媒体 </a:t>
          </a:r>
          <a:r>
            <a:rPr kumimoji="1" lang="en-US" altLang="ja-JP" sz="2400" dirty="0" smtClean="0"/>
            <a:t>or </a:t>
          </a:r>
          <a:r>
            <a:rPr kumimoji="1" lang="ja-JP" altLang="en-US" sz="2400" dirty="0" smtClean="0"/>
            <a:t>電子媒体）</a:t>
          </a:r>
          <a:endParaRPr kumimoji="1" lang="ja-JP" altLang="en-US" sz="2400" dirty="0"/>
        </a:p>
      </dgm:t>
    </dgm:pt>
    <dgm:pt modelId="{5937F604-E11E-4898-8323-736FD973EF1C}" type="parTrans" cxnId="{D2D5E12A-2CFE-496D-9B0B-81902130DDE9}">
      <dgm:prSet/>
      <dgm:spPr/>
      <dgm:t>
        <a:bodyPr/>
        <a:lstStyle/>
        <a:p>
          <a:endParaRPr kumimoji="1" lang="ja-JP" altLang="en-US"/>
        </a:p>
      </dgm:t>
    </dgm:pt>
    <dgm:pt modelId="{2ED5C006-87FD-49D5-8214-8CF0F490F4BB}" type="sibTrans" cxnId="{D2D5E12A-2CFE-496D-9B0B-81902130DDE9}">
      <dgm:prSet/>
      <dgm:spPr/>
      <dgm:t>
        <a:bodyPr/>
        <a:lstStyle/>
        <a:p>
          <a:endParaRPr kumimoji="1" lang="ja-JP" altLang="en-US"/>
        </a:p>
      </dgm:t>
    </dgm:pt>
    <dgm:pt modelId="{8688AB41-7CFF-47A7-8DE3-0D6AFECAEC47}">
      <dgm:prSet phldrT="[テキスト]"/>
      <dgm:spPr/>
      <dgm:t>
        <a:bodyPr/>
        <a:lstStyle/>
        <a:p>
          <a:r>
            <a:rPr kumimoji="1" lang="en-US" altLang="ja-JP" b="1" dirty="0" smtClean="0"/>
            <a:t>2</a:t>
          </a:r>
          <a:endParaRPr kumimoji="1" lang="ja-JP" altLang="en-US" b="1" dirty="0"/>
        </a:p>
      </dgm:t>
    </dgm:pt>
    <dgm:pt modelId="{04C7261E-789F-4874-800D-D383FDF49756}" type="parTrans" cxnId="{E9BA37CC-6B13-45A6-B42F-12B0D2196D7C}">
      <dgm:prSet/>
      <dgm:spPr/>
      <dgm:t>
        <a:bodyPr/>
        <a:lstStyle/>
        <a:p>
          <a:endParaRPr kumimoji="1" lang="ja-JP" altLang="en-US"/>
        </a:p>
      </dgm:t>
    </dgm:pt>
    <dgm:pt modelId="{8F376454-5AEB-4974-B087-2525BDB86A9C}" type="sibTrans" cxnId="{E9BA37CC-6B13-45A6-B42F-12B0D2196D7C}">
      <dgm:prSet/>
      <dgm:spPr/>
      <dgm:t>
        <a:bodyPr/>
        <a:lstStyle/>
        <a:p>
          <a:endParaRPr kumimoji="1" lang="ja-JP" altLang="en-US"/>
        </a:p>
      </dgm:t>
    </dgm:pt>
    <dgm:pt modelId="{2981E6C8-C046-4F75-9F39-5A7CEA3C4727}">
      <dgm:prSet phldrT="[テキスト]"/>
      <dgm:spPr/>
      <dgm:t>
        <a:bodyPr/>
        <a:lstStyle/>
        <a:p>
          <a:r>
            <a:rPr kumimoji="1" lang="ja-JP" altLang="en-US" dirty="0" smtClean="0"/>
            <a:t>コンテンツを提出する</a:t>
          </a:r>
          <a:endParaRPr kumimoji="1" lang="ja-JP" altLang="en-US" dirty="0"/>
        </a:p>
      </dgm:t>
    </dgm:pt>
    <dgm:pt modelId="{D8385D5C-F46C-45BB-8208-DF29BBD2B5F3}" type="parTrans" cxnId="{788F19A4-B44E-4336-A575-C19372D90A15}">
      <dgm:prSet/>
      <dgm:spPr/>
      <dgm:t>
        <a:bodyPr/>
        <a:lstStyle/>
        <a:p>
          <a:endParaRPr kumimoji="1" lang="ja-JP" altLang="en-US"/>
        </a:p>
      </dgm:t>
    </dgm:pt>
    <dgm:pt modelId="{9B5DA1C1-232D-41ED-AC6F-978922A66DCA}" type="sibTrans" cxnId="{788F19A4-B44E-4336-A575-C19372D90A15}">
      <dgm:prSet/>
      <dgm:spPr/>
      <dgm:t>
        <a:bodyPr/>
        <a:lstStyle/>
        <a:p>
          <a:endParaRPr kumimoji="1" lang="ja-JP" altLang="en-US"/>
        </a:p>
      </dgm:t>
    </dgm:pt>
    <dgm:pt modelId="{69FA0F11-E1A5-4CA9-9A0F-8B0D9B638313}">
      <dgm:prSet phldrT="[テキスト]"/>
      <dgm:spPr/>
      <dgm:t>
        <a:bodyPr/>
        <a:lstStyle/>
        <a:p>
          <a:r>
            <a:rPr kumimoji="1" lang="en-US" altLang="ja-JP" b="1" dirty="0" smtClean="0"/>
            <a:t>3</a:t>
          </a:r>
          <a:endParaRPr kumimoji="1" lang="ja-JP" altLang="en-US" b="1" dirty="0"/>
        </a:p>
      </dgm:t>
    </dgm:pt>
    <dgm:pt modelId="{870E13DD-D403-4B92-A151-3502FD51C481}" type="parTrans" cxnId="{5ABDB905-0FEF-48B9-B8BF-FFC137777A51}">
      <dgm:prSet/>
      <dgm:spPr/>
      <dgm:t>
        <a:bodyPr/>
        <a:lstStyle/>
        <a:p>
          <a:endParaRPr kumimoji="1" lang="ja-JP" altLang="en-US"/>
        </a:p>
      </dgm:t>
    </dgm:pt>
    <dgm:pt modelId="{AC73831F-AF35-4F47-A554-3035DA3DE984}" type="sibTrans" cxnId="{5ABDB905-0FEF-48B9-B8BF-FFC137777A51}">
      <dgm:prSet/>
      <dgm:spPr/>
      <dgm:t>
        <a:bodyPr/>
        <a:lstStyle/>
        <a:p>
          <a:endParaRPr kumimoji="1" lang="ja-JP" altLang="en-US"/>
        </a:p>
      </dgm:t>
    </dgm:pt>
    <dgm:pt modelId="{31363958-E752-42F0-B4D8-4D196958E2C4}">
      <dgm:prSet phldrT="[テキスト]"/>
      <dgm:spPr/>
      <dgm:t>
        <a:bodyPr/>
        <a:lstStyle/>
        <a:p>
          <a:r>
            <a:rPr kumimoji="1" lang="ja-JP" altLang="en-US" dirty="0" smtClean="0"/>
            <a:t>リポジトリ担当者がコンテンツを登録する</a:t>
          </a:r>
          <a:endParaRPr kumimoji="1" lang="ja-JP" altLang="en-US" dirty="0"/>
        </a:p>
      </dgm:t>
    </dgm:pt>
    <dgm:pt modelId="{575B5A8C-A6EA-4DD0-A855-11AB0A21A3BC}" type="parTrans" cxnId="{676ADE7D-1DEA-4230-99E0-2601E68C6921}">
      <dgm:prSet/>
      <dgm:spPr/>
      <dgm:t>
        <a:bodyPr/>
        <a:lstStyle/>
        <a:p>
          <a:endParaRPr kumimoji="1" lang="ja-JP" altLang="en-US"/>
        </a:p>
      </dgm:t>
    </dgm:pt>
    <dgm:pt modelId="{02591002-68A3-413C-8B44-C3E1E3D96F1E}" type="sibTrans" cxnId="{676ADE7D-1DEA-4230-99E0-2601E68C6921}">
      <dgm:prSet/>
      <dgm:spPr/>
      <dgm:t>
        <a:bodyPr/>
        <a:lstStyle/>
        <a:p>
          <a:endParaRPr kumimoji="1" lang="ja-JP" altLang="en-US"/>
        </a:p>
      </dgm:t>
    </dgm:pt>
    <dgm:pt modelId="{E4B22B45-C0BB-45A2-892F-BD365D722E30}" type="pres">
      <dgm:prSet presAssocID="{AD69E588-8377-47E9-890E-E417E40429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47644FD-A8F0-420B-957F-DCF04E47E4EB}" type="pres">
      <dgm:prSet presAssocID="{160176FA-E399-4677-B92C-8479105FED36}" presName="composite" presStyleCnt="0"/>
      <dgm:spPr/>
    </dgm:pt>
    <dgm:pt modelId="{74CD6358-CC46-4131-B1B1-DFEBED711EDA}" type="pres">
      <dgm:prSet presAssocID="{160176FA-E399-4677-B92C-8479105FED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130617-FB37-4C13-8A85-F752E61E5E77}" type="pres">
      <dgm:prSet presAssocID="{160176FA-E399-4677-B92C-8479105FED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B6D177-24A1-459E-A150-5506CABFEA32}" type="pres">
      <dgm:prSet presAssocID="{5335A6D9-1D50-48B2-AD4D-93094C78A1E3}" presName="sp" presStyleCnt="0"/>
      <dgm:spPr/>
    </dgm:pt>
    <dgm:pt modelId="{BA77B3FF-B878-425C-A509-080E9EDC858F}" type="pres">
      <dgm:prSet presAssocID="{8688AB41-7CFF-47A7-8DE3-0D6AFECAEC47}" presName="composite" presStyleCnt="0"/>
      <dgm:spPr/>
    </dgm:pt>
    <dgm:pt modelId="{92426584-6E7E-4806-BDB9-CFF39AB9CB27}" type="pres">
      <dgm:prSet presAssocID="{8688AB41-7CFF-47A7-8DE3-0D6AFECAEC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E38847-A0EA-44F3-A1DB-A85AFDB2B412}" type="pres">
      <dgm:prSet presAssocID="{8688AB41-7CFF-47A7-8DE3-0D6AFECAEC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EAC395-2C1B-4D8D-8D99-17B865457615}" type="pres">
      <dgm:prSet presAssocID="{8F376454-5AEB-4974-B087-2525BDB86A9C}" presName="sp" presStyleCnt="0"/>
      <dgm:spPr/>
    </dgm:pt>
    <dgm:pt modelId="{A6FE59F1-E418-460D-A4C3-1F85F098594F}" type="pres">
      <dgm:prSet presAssocID="{69FA0F11-E1A5-4CA9-9A0F-8B0D9B638313}" presName="composite" presStyleCnt="0"/>
      <dgm:spPr/>
    </dgm:pt>
    <dgm:pt modelId="{659643DC-95FD-48D8-A336-ED72C4E15E9D}" type="pres">
      <dgm:prSet presAssocID="{69FA0F11-E1A5-4CA9-9A0F-8B0D9B6383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7E4F05-3285-4B23-92B5-232615E74F53}" type="pres">
      <dgm:prSet presAssocID="{69FA0F11-E1A5-4CA9-9A0F-8B0D9B6383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2D5E12A-2CFE-496D-9B0B-81902130DDE9}" srcId="{160176FA-E399-4677-B92C-8479105FED36}" destId="{1D22E12F-F913-4359-A1EE-45EA97A3EA91}" srcOrd="0" destOrd="0" parTransId="{5937F604-E11E-4898-8323-736FD973EF1C}" sibTransId="{2ED5C006-87FD-49D5-8214-8CF0F490F4BB}"/>
    <dgm:cxn modelId="{5ABDB905-0FEF-48B9-B8BF-FFC137777A51}" srcId="{AD69E588-8377-47E9-890E-E417E40429AA}" destId="{69FA0F11-E1A5-4CA9-9A0F-8B0D9B638313}" srcOrd="2" destOrd="0" parTransId="{870E13DD-D403-4B92-A151-3502FD51C481}" sibTransId="{AC73831F-AF35-4F47-A554-3035DA3DE984}"/>
    <dgm:cxn modelId="{788F19A4-B44E-4336-A575-C19372D90A15}" srcId="{8688AB41-7CFF-47A7-8DE3-0D6AFECAEC47}" destId="{2981E6C8-C046-4F75-9F39-5A7CEA3C4727}" srcOrd="0" destOrd="0" parTransId="{D8385D5C-F46C-45BB-8208-DF29BBD2B5F3}" sibTransId="{9B5DA1C1-232D-41ED-AC6F-978922A66DCA}"/>
    <dgm:cxn modelId="{5D133916-BC69-4E2B-80B0-6B143693C071}" type="presOf" srcId="{160176FA-E399-4677-B92C-8479105FED36}" destId="{74CD6358-CC46-4131-B1B1-DFEBED711EDA}" srcOrd="0" destOrd="0" presId="urn:microsoft.com/office/officeart/2005/8/layout/chevron2"/>
    <dgm:cxn modelId="{10CA2513-69B6-4882-A08C-4F20F8158170}" type="presOf" srcId="{2981E6C8-C046-4F75-9F39-5A7CEA3C4727}" destId="{FAE38847-A0EA-44F3-A1DB-A85AFDB2B412}" srcOrd="0" destOrd="0" presId="urn:microsoft.com/office/officeart/2005/8/layout/chevron2"/>
    <dgm:cxn modelId="{676ADE7D-1DEA-4230-99E0-2601E68C6921}" srcId="{69FA0F11-E1A5-4CA9-9A0F-8B0D9B638313}" destId="{31363958-E752-42F0-B4D8-4D196958E2C4}" srcOrd="0" destOrd="0" parTransId="{575B5A8C-A6EA-4DD0-A855-11AB0A21A3BC}" sibTransId="{02591002-68A3-413C-8B44-C3E1E3D96F1E}"/>
    <dgm:cxn modelId="{E40A0D19-A631-4478-8D06-35ECF210A8B9}" type="presOf" srcId="{31363958-E752-42F0-B4D8-4D196958E2C4}" destId="{BC7E4F05-3285-4B23-92B5-232615E74F53}" srcOrd="0" destOrd="0" presId="urn:microsoft.com/office/officeart/2005/8/layout/chevron2"/>
    <dgm:cxn modelId="{E9BA37CC-6B13-45A6-B42F-12B0D2196D7C}" srcId="{AD69E588-8377-47E9-890E-E417E40429AA}" destId="{8688AB41-7CFF-47A7-8DE3-0D6AFECAEC47}" srcOrd="1" destOrd="0" parTransId="{04C7261E-789F-4874-800D-D383FDF49756}" sibTransId="{8F376454-5AEB-4974-B087-2525BDB86A9C}"/>
    <dgm:cxn modelId="{EC895270-67AF-42E4-A697-B9B840901944}" srcId="{AD69E588-8377-47E9-890E-E417E40429AA}" destId="{160176FA-E399-4677-B92C-8479105FED36}" srcOrd="0" destOrd="0" parTransId="{7B9C4B86-7FEE-40E2-9440-F12324E34249}" sibTransId="{5335A6D9-1D50-48B2-AD4D-93094C78A1E3}"/>
    <dgm:cxn modelId="{04CCEAB7-5764-4324-80C9-926382207626}" type="presOf" srcId="{AD69E588-8377-47E9-890E-E417E40429AA}" destId="{E4B22B45-C0BB-45A2-892F-BD365D722E30}" srcOrd="0" destOrd="0" presId="urn:microsoft.com/office/officeart/2005/8/layout/chevron2"/>
    <dgm:cxn modelId="{283FC90B-F0E5-42D0-B518-0BD00AE0A4D6}" type="presOf" srcId="{1D22E12F-F913-4359-A1EE-45EA97A3EA91}" destId="{CF130617-FB37-4C13-8A85-F752E61E5E77}" srcOrd="0" destOrd="0" presId="urn:microsoft.com/office/officeart/2005/8/layout/chevron2"/>
    <dgm:cxn modelId="{CB586E8D-0DBC-4536-81D7-5234FFEE753C}" type="presOf" srcId="{8688AB41-7CFF-47A7-8DE3-0D6AFECAEC47}" destId="{92426584-6E7E-4806-BDB9-CFF39AB9CB27}" srcOrd="0" destOrd="0" presId="urn:microsoft.com/office/officeart/2005/8/layout/chevron2"/>
    <dgm:cxn modelId="{8DCF3AD1-3976-4B28-B3A7-AE0B0B33BE59}" type="presOf" srcId="{69FA0F11-E1A5-4CA9-9A0F-8B0D9B638313}" destId="{659643DC-95FD-48D8-A336-ED72C4E15E9D}" srcOrd="0" destOrd="0" presId="urn:microsoft.com/office/officeart/2005/8/layout/chevron2"/>
    <dgm:cxn modelId="{8E6D59D2-0B5A-4141-96E9-47DF52A709A4}" type="presParOf" srcId="{E4B22B45-C0BB-45A2-892F-BD365D722E30}" destId="{147644FD-A8F0-420B-957F-DCF04E47E4EB}" srcOrd="0" destOrd="0" presId="urn:microsoft.com/office/officeart/2005/8/layout/chevron2"/>
    <dgm:cxn modelId="{0E7FACCA-90BE-4E83-A98E-0410E15734F0}" type="presParOf" srcId="{147644FD-A8F0-420B-957F-DCF04E47E4EB}" destId="{74CD6358-CC46-4131-B1B1-DFEBED711EDA}" srcOrd="0" destOrd="0" presId="urn:microsoft.com/office/officeart/2005/8/layout/chevron2"/>
    <dgm:cxn modelId="{657F45B6-9EEC-4560-B4BF-B07BB1BA5B85}" type="presParOf" srcId="{147644FD-A8F0-420B-957F-DCF04E47E4EB}" destId="{CF130617-FB37-4C13-8A85-F752E61E5E77}" srcOrd="1" destOrd="0" presId="urn:microsoft.com/office/officeart/2005/8/layout/chevron2"/>
    <dgm:cxn modelId="{C6E67A8F-B28E-4D11-B0A1-9EDEDDA2C688}" type="presParOf" srcId="{E4B22B45-C0BB-45A2-892F-BD365D722E30}" destId="{05B6D177-24A1-459E-A150-5506CABFEA32}" srcOrd="1" destOrd="0" presId="urn:microsoft.com/office/officeart/2005/8/layout/chevron2"/>
    <dgm:cxn modelId="{927AC1DD-8A32-4331-BC12-B11DB8181F65}" type="presParOf" srcId="{E4B22B45-C0BB-45A2-892F-BD365D722E30}" destId="{BA77B3FF-B878-425C-A509-080E9EDC858F}" srcOrd="2" destOrd="0" presId="urn:microsoft.com/office/officeart/2005/8/layout/chevron2"/>
    <dgm:cxn modelId="{59A5E03F-DE70-4E59-B9F0-92EA3F068227}" type="presParOf" srcId="{BA77B3FF-B878-425C-A509-080E9EDC858F}" destId="{92426584-6E7E-4806-BDB9-CFF39AB9CB27}" srcOrd="0" destOrd="0" presId="urn:microsoft.com/office/officeart/2005/8/layout/chevron2"/>
    <dgm:cxn modelId="{2937DC3A-5AA1-4C63-89B6-4A250971CDC8}" type="presParOf" srcId="{BA77B3FF-B878-425C-A509-080E9EDC858F}" destId="{FAE38847-A0EA-44F3-A1DB-A85AFDB2B412}" srcOrd="1" destOrd="0" presId="urn:microsoft.com/office/officeart/2005/8/layout/chevron2"/>
    <dgm:cxn modelId="{85D2D17F-7D29-403A-BB44-9A6377CD9671}" type="presParOf" srcId="{E4B22B45-C0BB-45A2-892F-BD365D722E30}" destId="{8AEAC395-2C1B-4D8D-8D99-17B865457615}" srcOrd="3" destOrd="0" presId="urn:microsoft.com/office/officeart/2005/8/layout/chevron2"/>
    <dgm:cxn modelId="{B49288DA-9A5A-460D-A118-272CC8B2DB46}" type="presParOf" srcId="{E4B22B45-C0BB-45A2-892F-BD365D722E30}" destId="{A6FE59F1-E418-460D-A4C3-1F85F098594F}" srcOrd="4" destOrd="0" presId="urn:microsoft.com/office/officeart/2005/8/layout/chevron2"/>
    <dgm:cxn modelId="{80B23921-9D25-4057-9978-1E027636849D}" type="presParOf" srcId="{A6FE59F1-E418-460D-A4C3-1F85F098594F}" destId="{659643DC-95FD-48D8-A336-ED72C4E15E9D}" srcOrd="0" destOrd="0" presId="urn:microsoft.com/office/officeart/2005/8/layout/chevron2"/>
    <dgm:cxn modelId="{81AACA19-3A81-44B1-9565-150853345B4D}" type="presParOf" srcId="{A6FE59F1-E418-460D-A4C3-1F85F098594F}" destId="{BC7E4F05-3285-4B23-92B5-232615E74F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9E588-8377-47E9-890E-E417E40429A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60176FA-E399-4677-B92C-8479105FED36}">
      <dgm:prSet phldrT="[テキスト]"/>
      <dgm:spPr/>
      <dgm:t>
        <a:bodyPr/>
        <a:lstStyle/>
        <a:p>
          <a:r>
            <a:rPr kumimoji="1" lang="en-US" altLang="ja-JP" b="1" dirty="0" smtClean="0"/>
            <a:t>1</a:t>
          </a:r>
          <a:endParaRPr kumimoji="1" lang="ja-JP" altLang="en-US" b="1" dirty="0"/>
        </a:p>
      </dgm:t>
    </dgm:pt>
    <dgm:pt modelId="{7B9C4B86-7FEE-40E2-9440-F12324E34249}" type="parTrans" cxnId="{EC895270-67AF-42E4-A697-B9B840901944}">
      <dgm:prSet/>
      <dgm:spPr/>
      <dgm:t>
        <a:bodyPr/>
        <a:lstStyle/>
        <a:p>
          <a:endParaRPr kumimoji="1" lang="ja-JP" altLang="en-US"/>
        </a:p>
      </dgm:t>
    </dgm:pt>
    <dgm:pt modelId="{5335A6D9-1D50-48B2-AD4D-93094C78A1E3}" type="sibTrans" cxnId="{EC895270-67AF-42E4-A697-B9B840901944}">
      <dgm:prSet/>
      <dgm:spPr/>
      <dgm:t>
        <a:bodyPr/>
        <a:lstStyle/>
        <a:p>
          <a:endParaRPr kumimoji="1" lang="ja-JP" altLang="en-US"/>
        </a:p>
      </dgm:t>
    </dgm:pt>
    <dgm:pt modelId="{1D22E12F-F913-4359-A1EE-45EA97A3EA91}">
      <dgm:prSet phldrT="[テキスト]" custT="1"/>
      <dgm:spPr/>
      <dgm:t>
        <a:bodyPr/>
        <a:lstStyle/>
        <a:p>
          <a:r>
            <a:rPr kumimoji="1" lang="ja-JP" altLang="en-US" sz="3300" dirty="0" smtClean="0"/>
            <a:t>コンテンツを用意する</a:t>
          </a:r>
          <a:r>
            <a:rPr kumimoji="1" lang="ja-JP" altLang="en-US" sz="2400" dirty="0" smtClean="0"/>
            <a:t>（紙媒体 </a:t>
          </a:r>
          <a:r>
            <a:rPr kumimoji="1" lang="en-US" altLang="ja-JP" sz="2400" dirty="0" smtClean="0"/>
            <a:t>or </a:t>
          </a:r>
          <a:r>
            <a:rPr kumimoji="1" lang="ja-JP" altLang="en-US" sz="2400" dirty="0" smtClean="0"/>
            <a:t>電子媒体）</a:t>
          </a:r>
          <a:endParaRPr kumimoji="1" lang="ja-JP" altLang="en-US" sz="2400" dirty="0"/>
        </a:p>
      </dgm:t>
    </dgm:pt>
    <dgm:pt modelId="{5937F604-E11E-4898-8323-736FD973EF1C}" type="parTrans" cxnId="{D2D5E12A-2CFE-496D-9B0B-81902130DDE9}">
      <dgm:prSet/>
      <dgm:spPr/>
      <dgm:t>
        <a:bodyPr/>
        <a:lstStyle/>
        <a:p>
          <a:endParaRPr kumimoji="1" lang="ja-JP" altLang="en-US"/>
        </a:p>
      </dgm:t>
    </dgm:pt>
    <dgm:pt modelId="{2ED5C006-87FD-49D5-8214-8CF0F490F4BB}" type="sibTrans" cxnId="{D2D5E12A-2CFE-496D-9B0B-81902130DDE9}">
      <dgm:prSet/>
      <dgm:spPr/>
      <dgm:t>
        <a:bodyPr/>
        <a:lstStyle/>
        <a:p>
          <a:endParaRPr kumimoji="1" lang="ja-JP" altLang="en-US"/>
        </a:p>
      </dgm:t>
    </dgm:pt>
    <dgm:pt modelId="{8688AB41-7CFF-47A7-8DE3-0D6AFECAEC47}">
      <dgm:prSet phldrT="[テキスト]"/>
      <dgm:spPr/>
      <dgm:t>
        <a:bodyPr/>
        <a:lstStyle/>
        <a:p>
          <a:r>
            <a:rPr kumimoji="1" lang="en-US" altLang="ja-JP" b="1" dirty="0" smtClean="0"/>
            <a:t>2</a:t>
          </a:r>
          <a:endParaRPr kumimoji="1" lang="ja-JP" altLang="en-US" b="1" dirty="0"/>
        </a:p>
      </dgm:t>
    </dgm:pt>
    <dgm:pt modelId="{04C7261E-789F-4874-800D-D383FDF49756}" type="parTrans" cxnId="{E9BA37CC-6B13-45A6-B42F-12B0D2196D7C}">
      <dgm:prSet/>
      <dgm:spPr/>
      <dgm:t>
        <a:bodyPr/>
        <a:lstStyle/>
        <a:p>
          <a:endParaRPr kumimoji="1" lang="ja-JP" altLang="en-US"/>
        </a:p>
      </dgm:t>
    </dgm:pt>
    <dgm:pt modelId="{8F376454-5AEB-4974-B087-2525BDB86A9C}" type="sibTrans" cxnId="{E9BA37CC-6B13-45A6-B42F-12B0D2196D7C}">
      <dgm:prSet/>
      <dgm:spPr/>
      <dgm:t>
        <a:bodyPr/>
        <a:lstStyle/>
        <a:p>
          <a:endParaRPr kumimoji="1" lang="ja-JP" altLang="en-US"/>
        </a:p>
      </dgm:t>
    </dgm:pt>
    <dgm:pt modelId="{2981E6C8-C046-4F75-9F39-5A7CEA3C4727}">
      <dgm:prSet phldrT="[テキスト]" custT="1"/>
      <dgm:spPr/>
      <dgm:t>
        <a:bodyPr/>
        <a:lstStyle/>
        <a:p>
          <a:r>
            <a:rPr kumimoji="1" lang="ja-JP" altLang="en-US" sz="3200" dirty="0" smtClean="0"/>
            <a:t>コンテンツを提出、</a:t>
          </a:r>
          <a:r>
            <a:rPr kumimoji="1" lang="en-US" altLang="ja-JP" sz="3200" b="1" dirty="0" smtClean="0"/>
            <a:t>DOI</a:t>
          </a:r>
          <a:r>
            <a:rPr kumimoji="1" lang="ja-JP" altLang="en-US" sz="3200" b="1" dirty="0" smtClean="0"/>
            <a:t>付与を依頼する</a:t>
          </a:r>
          <a:endParaRPr kumimoji="1" lang="ja-JP" altLang="en-US" sz="3200" b="1" dirty="0"/>
        </a:p>
      </dgm:t>
    </dgm:pt>
    <dgm:pt modelId="{D8385D5C-F46C-45BB-8208-DF29BBD2B5F3}" type="parTrans" cxnId="{788F19A4-B44E-4336-A575-C19372D90A15}">
      <dgm:prSet/>
      <dgm:spPr/>
      <dgm:t>
        <a:bodyPr/>
        <a:lstStyle/>
        <a:p>
          <a:endParaRPr kumimoji="1" lang="ja-JP" altLang="en-US"/>
        </a:p>
      </dgm:t>
    </dgm:pt>
    <dgm:pt modelId="{9B5DA1C1-232D-41ED-AC6F-978922A66DCA}" type="sibTrans" cxnId="{788F19A4-B44E-4336-A575-C19372D90A15}">
      <dgm:prSet/>
      <dgm:spPr/>
      <dgm:t>
        <a:bodyPr/>
        <a:lstStyle/>
        <a:p>
          <a:endParaRPr kumimoji="1" lang="ja-JP" altLang="en-US"/>
        </a:p>
      </dgm:t>
    </dgm:pt>
    <dgm:pt modelId="{69FA0F11-E1A5-4CA9-9A0F-8B0D9B638313}">
      <dgm:prSet phldrT="[テキスト]"/>
      <dgm:spPr/>
      <dgm:t>
        <a:bodyPr/>
        <a:lstStyle/>
        <a:p>
          <a:r>
            <a:rPr kumimoji="1" lang="en-US" altLang="ja-JP" b="1" dirty="0" smtClean="0"/>
            <a:t>3</a:t>
          </a:r>
          <a:endParaRPr kumimoji="1" lang="ja-JP" altLang="en-US" b="1" dirty="0"/>
        </a:p>
      </dgm:t>
    </dgm:pt>
    <dgm:pt modelId="{870E13DD-D403-4B92-A151-3502FD51C481}" type="parTrans" cxnId="{5ABDB905-0FEF-48B9-B8BF-FFC137777A51}">
      <dgm:prSet/>
      <dgm:spPr/>
      <dgm:t>
        <a:bodyPr/>
        <a:lstStyle/>
        <a:p>
          <a:endParaRPr kumimoji="1" lang="ja-JP" altLang="en-US"/>
        </a:p>
      </dgm:t>
    </dgm:pt>
    <dgm:pt modelId="{AC73831F-AF35-4F47-A554-3035DA3DE984}" type="sibTrans" cxnId="{5ABDB905-0FEF-48B9-B8BF-FFC137777A51}">
      <dgm:prSet/>
      <dgm:spPr/>
      <dgm:t>
        <a:bodyPr/>
        <a:lstStyle/>
        <a:p>
          <a:endParaRPr kumimoji="1" lang="ja-JP" altLang="en-US"/>
        </a:p>
      </dgm:t>
    </dgm:pt>
    <dgm:pt modelId="{31363958-E752-42F0-B4D8-4D196958E2C4}">
      <dgm:prSet phldrT="[テキスト]"/>
      <dgm:spPr/>
      <dgm:t>
        <a:bodyPr/>
        <a:lstStyle/>
        <a:p>
          <a:r>
            <a:rPr kumimoji="1" lang="ja-JP" altLang="en-US" dirty="0" smtClean="0"/>
            <a:t>リポジトリ担当者がコンテンツを登録し</a:t>
          </a:r>
          <a:r>
            <a:rPr kumimoji="1" lang="en-US" altLang="ja-JP" b="1" dirty="0" smtClean="0"/>
            <a:t>DOI</a:t>
          </a:r>
          <a:r>
            <a:rPr kumimoji="1" lang="ja-JP" altLang="en-US" b="1" dirty="0" smtClean="0"/>
            <a:t>を付与する</a:t>
          </a:r>
          <a:endParaRPr kumimoji="1" lang="ja-JP" altLang="en-US" b="1" dirty="0"/>
        </a:p>
      </dgm:t>
    </dgm:pt>
    <dgm:pt modelId="{575B5A8C-A6EA-4DD0-A855-11AB0A21A3BC}" type="parTrans" cxnId="{676ADE7D-1DEA-4230-99E0-2601E68C6921}">
      <dgm:prSet/>
      <dgm:spPr/>
      <dgm:t>
        <a:bodyPr/>
        <a:lstStyle/>
        <a:p>
          <a:endParaRPr kumimoji="1" lang="ja-JP" altLang="en-US"/>
        </a:p>
      </dgm:t>
    </dgm:pt>
    <dgm:pt modelId="{02591002-68A3-413C-8B44-C3E1E3D96F1E}" type="sibTrans" cxnId="{676ADE7D-1DEA-4230-99E0-2601E68C6921}">
      <dgm:prSet/>
      <dgm:spPr/>
      <dgm:t>
        <a:bodyPr/>
        <a:lstStyle/>
        <a:p>
          <a:endParaRPr kumimoji="1" lang="ja-JP" altLang="en-US"/>
        </a:p>
      </dgm:t>
    </dgm:pt>
    <dgm:pt modelId="{E4B22B45-C0BB-45A2-892F-BD365D722E30}" type="pres">
      <dgm:prSet presAssocID="{AD69E588-8377-47E9-890E-E417E40429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47644FD-A8F0-420B-957F-DCF04E47E4EB}" type="pres">
      <dgm:prSet presAssocID="{160176FA-E399-4677-B92C-8479105FED36}" presName="composite" presStyleCnt="0"/>
      <dgm:spPr/>
    </dgm:pt>
    <dgm:pt modelId="{74CD6358-CC46-4131-B1B1-DFEBED711EDA}" type="pres">
      <dgm:prSet presAssocID="{160176FA-E399-4677-B92C-8479105FED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130617-FB37-4C13-8A85-F752E61E5E77}" type="pres">
      <dgm:prSet presAssocID="{160176FA-E399-4677-B92C-8479105FED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B6D177-24A1-459E-A150-5506CABFEA32}" type="pres">
      <dgm:prSet presAssocID="{5335A6D9-1D50-48B2-AD4D-93094C78A1E3}" presName="sp" presStyleCnt="0"/>
      <dgm:spPr/>
    </dgm:pt>
    <dgm:pt modelId="{BA77B3FF-B878-425C-A509-080E9EDC858F}" type="pres">
      <dgm:prSet presAssocID="{8688AB41-7CFF-47A7-8DE3-0D6AFECAEC47}" presName="composite" presStyleCnt="0"/>
      <dgm:spPr/>
    </dgm:pt>
    <dgm:pt modelId="{92426584-6E7E-4806-BDB9-CFF39AB9CB27}" type="pres">
      <dgm:prSet presAssocID="{8688AB41-7CFF-47A7-8DE3-0D6AFECAEC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E38847-A0EA-44F3-A1DB-A85AFDB2B412}" type="pres">
      <dgm:prSet presAssocID="{8688AB41-7CFF-47A7-8DE3-0D6AFECAEC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EAC395-2C1B-4D8D-8D99-17B865457615}" type="pres">
      <dgm:prSet presAssocID="{8F376454-5AEB-4974-B087-2525BDB86A9C}" presName="sp" presStyleCnt="0"/>
      <dgm:spPr/>
    </dgm:pt>
    <dgm:pt modelId="{A6FE59F1-E418-460D-A4C3-1F85F098594F}" type="pres">
      <dgm:prSet presAssocID="{69FA0F11-E1A5-4CA9-9A0F-8B0D9B638313}" presName="composite" presStyleCnt="0"/>
      <dgm:spPr/>
    </dgm:pt>
    <dgm:pt modelId="{659643DC-95FD-48D8-A336-ED72C4E15E9D}" type="pres">
      <dgm:prSet presAssocID="{69FA0F11-E1A5-4CA9-9A0F-8B0D9B6383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7E4F05-3285-4B23-92B5-232615E74F53}" type="pres">
      <dgm:prSet presAssocID="{69FA0F11-E1A5-4CA9-9A0F-8B0D9B6383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FC2D49-C434-4FDF-A36B-2F5EBBA416AC}" type="presOf" srcId="{160176FA-E399-4677-B92C-8479105FED36}" destId="{74CD6358-CC46-4131-B1B1-DFEBED711EDA}" srcOrd="0" destOrd="0" presId="urn:microsoft.com/office/officeart/2005/8/layout/chevron2"/>
    <dgm:cxn modelId="{1F3163A8-816D-4986-859F-77BE404B0DF6}" type="presOf" srcId="{AD69E588-8377-47E9-890E-E417E40429AA}" destId="{E4B22B45-C0BB-45A2-892F-BD365D722E30}" srcOrd="0" destOrd="0" presId="urn:microsoft.com/office/officeart/2005/8/layout/chevron2"/>
    <dgm:cxn modelId="{16EA01EB-8944-45E7-AED0-AB9BE2969670}" type="presOf" srcId="{1D22E12F-F913-4359-A1EE-45EA97A3EA91}" destId="{CF130617-FB37-4C13-8A85-F752E61E5E77}" srcOrd="0" destOrd="0" presId="urn:microsoft.com/office/officeart/2005/8/layout/chevron2"/>
    <dgm:cxn modelId="{E9BA37CC-6B13-45A6-B42F-12B0D2196D7C}" srcId="{AD69E588-8377-47E9-890E-E417E40429AA}" destId="{8688AB41-7CFF-47A7-8DE3-0D6AFECAEC47}" srcOrd="1" destOrd="0" parTransId="{04C7261E-789F-4874-800D-D383FDF49756}" sibTransId="{8F376454-5AEB-4974-B087-2525BDB86A9C}"/>
    <dgm:cxn modelId="{D2D5E12A-2CFE-496D-9B0B-81902130DDE9}" srcId="{160176FA-E399-4677-B92C-8479105FED36}" destId="{1D22E12F-F913-4359-A1EE-45EA97A3EA91}" srcOrd="0" destOrd="0" parTransId="{5937F604-E11E-4898-8323-736FD973EF1C}" sibTransId="{2ED5C006-87FD-49D5-8214-8CF0F490F4BB}"/>
    <dgm:cxn modelId="{918952B9-6B7D-4025-93AA-C43ADFCA098D}" type="presOf" srcId="{69FA0F11-E1A5-4CA9-9A0F-8B0D9B638313}" destId="{659643DC-95FD-48D8-A336-ED72C4E15E9D}" srcOrd="0" destOrd="0" presId="urn:microsoft.com/office/officeart/2005/8/layout/chevron2"/>
    <dgm:cxn modelId="{676ADE7D-1DEA-4230-99E0-2601E68C6921}" srcId="{69FA0F11-E1A5-4CA9-9A0F-8B0D9B638313}" destId="{31363958-E752-42F0-B4D8-4D196958E2C4}" srcOrd="0" destOrd="0" parTransId="{575B5A8C-A6EA-4DD0-A855-11AB0A21A3BC}" sibTransId="{02591002-68A3-413C-8B44-C3E1E3D96F1E}"/>
    <dgm:cxn modelId="{DC64C55A-9CB5-4E1B-8C58-AB0146A85C4D}" type="presOf" srcId="{8688AB41-7CFF-47A7-8DE3-0D6AFECAEC47}" destId="{92426584-6E7E-4806-BDB9-CFF39AB9CB27}" srcOrd="0" destOrd="0" presId="urn:microsoft.com/office/officeart/2005/8/layout/chevron2"/>
    <dgm:cxn modelId="{7C231D6A-A4F0-474C-8DC0-37CB50FD0644}" type="presOf" srcId="{2981E6C8-C046-4F75-9F39-5A7CEA3C4727}" destId="{FAE38847-A0EA-44F3-A1DB-A85AFDB2B412}" srcOrd="0" destOrd="0" presId="urn:microsoft.com/office/officeart/2005/8/layout/chevron2"/>
    <dgm:cxn modelId="{5ABDB905-0FEF-48B9-B8BF-FFC137777A51}" srcId="{AD69E588-8377-47E9-890E-E417E40429AA}" destId="{69FA0F11-E1A5-4CA9-9A0F-8B0D9B638313}" srcOrd="2" destOrd="0" parTransId="{870E13DD-D403-4B92-A151-3502FD51C481}" sibTransId="{AC73831F-AF35-4F47-A554-3035DA3DE984}"/>
    <dgm:cxn modelId="{1B000C2A-1C0C-447F-AE2B-9A1191EE9453}" type="presOf" srcId="{31363958-E752-42F0-B4D8-4D196958E2C4}" destId="{BC7E4F05-3285-4B23-92B5-232615E74F53}" srcOrd="0" destOrd="0" presId="urn:microsoft.com/office/officeart/2005/8/layout/chevron2"/>
    <dgm:cxn modelId="{788F19A4-B44E-4336-A575-C19372D90A15}" srcId="{8688AB41-7CFF-47A7-8DE3-0D6AFECAEC47}" destId="{2981E6C8-C046-4F75-9F39-5A7CEA3C4727}" srcOrd="0" destOrd="0" parTransId="{D8385D5C-F46C-45BB-8208-DF29BBD2B5F3}" sibTransId="{9B5DA1C1-232D-41ED-AC6F-978922A66DCA}"/>
    <dgm:cxn modelId="{EC895270-67AF-42E4-A697-B9B840901944}" srcId="{AD69E588-8377-47E9-890E-E417E40429AA}" destId="{160176FA-E399-4677-B92C-8479105FED36}" srcOrd="0" destOrd="0" parTransId="{7B9C4B86-7FEE-40E2-9440-F12324E34249}" sibTransId="{5335A6D9-1D50-48B2-AD4D-93094C78A1E3}"/>
    <dgm:cxn modelId="{7B65EC46-12F4-4A2C-8A5A-A4BA4B7201EC}" type="presParOf" srcId="{E4B22B45-C0BB-45A2-892F-BD365D722E30}" destId="{147644FD-A8F0-420B-957F-DCF04E47E4EB}" srcOrd="0" destOrd="0" presId="urn:microsoft.com/office/officeart/2005/8/layout/chevron2"/>
    <dgm:cxn modelId="{54DF7C56-E7C3-48C2-BAAD-1F13DDEBFD23}" type="presParOf" srcId="{147644FD-A8F0-420B-957F-DCF04E47E4EB}" destId="{74CD6358-CC46-4131-B1B1-DFEBED711EDA}" srcOrd="0" destOrd="0" presId="urn:microsoft.com/office/officeart/2005/8/layout/chevron2"/>
    <dgm:cxn modelId="{D1EE89A5-5B0E-4762-A7BC-B26E1D927B50}" type="presParOf" srcId="{147644FD-A8F0-420B-957F-DCF04E47E4EB}" destId="{CF130617-FB37-4C13-8A85-F752E61E5E77}" srcOrd="1" destOrd="0" presId="urn:microsoft.com/office/officeart/2005/8/layout/chevron2"/>
    <dgm:cxn modelId="{048FABA2-0DB7-43C8-8D29-19926BF3F01A}" type="presParOf" srcId="{E4B22B45-C0BB-45A2-892F-BD365D722E30}" destId="{05B6D177-24A1-459E-A150-5506CABFEA32}" srcOrd="1" destOrd="0" presId="urn:microsoft.com/office/officeart/2005/8/layout/chevron2"/>
    <dgm:cxn modelId="{859B30CB-2617-4A61-8DB5-4658AFD1ACE7}" type="presParOf" srcId="{E4B22B45-C0BB-45A2-892F-BD365D722E30}" destId="{BA77B3FF-B878-425C-A509-080E9EDC858F}" srcOrd="2" destOrd="0" presId="urn:microsoft.com/office/officeart/2005/8/layout/chevron2"/>
    <dgm:cxn modelId="{B3804315-EF2B-4143-9941-723EC3F42600}" type="presParOf" srcId="{BA77B3FF-B878-425C-A509-080E9EDC858F}" destId="{92426584-6E7E-4806-BDB9-CFF39AB9CB27}" srcOrd="0" destOrd="0" presId="urn:microsoft.com/office/officeart/2005/8/layout/chevron2"/>
    <dgm:cxn modelId="{F9327F92-7A2C-4BA6-A49C-FB1C55711797}" type="presParOf" srcId="{BA77B3FF-B878-425C-A509-080E9EDC858F}" destId="{FAE38847-A0EA-44F3-A1DB-A85AFDB2B412}" srcOrd="1" destOrd="0" presId="urn:microsoft.com/office/officeart/2005/8/layout/chevron2"/>
    <dgm:cxn modelId="{F260E14C-6C27-40D8-B9C9-7E1D3E09031A}" type="presParOf" srcId="{E4B22B45-C0BB-45A2-892F-BD365D722E30}" destId="{8AEAC395-2C1B-4D8D-8D99-17B865457615}" srcOrd="3" destOrd="0" presId="urn:microsoft.com/office/officeart/2005/8/layout/chevron2"/>
    <dgm:cxn modelId="{6F21B977-F0A3-4F1F-AFD6-F163E519D1D6}" type="presParOf" srcId="{E4B22B45-C0BB-45A2-892F-BD365D722E30}" destId="{A6FE59F1-E418-460D-A4C3-1F85F098594F}" srcOrd="4" destOrd="0" presId="urn:microsoft.com/office/officeart/2005/8/layout/chevron2"/>
    <dgm:cxn modelId="{28359355-1AE4-493C-BB0D-3099161A32E7}" type="presParOf" srcId="{A6FE59F1-E418-460D-A4C3-1F85F098594F}" destId="{659643DC-95FD-48D8-A336-ED72C4E15E9D}" srcOrd="0" destOrd="0" presId="urn:microsoft.com/office/officeart/2005/8/layout/chevron2"/>
    <dgm:cxn modelId="{593A620B-C786-4B87-8E86-8EBFCEA1C209}" type="presParOf" srcId="{A6FE59F1-E418-460D-A4C3-1F85F098594F}" destId="{BC7E4F05-3285-4B23-92B5-232615E74F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FAB7C-003B-4D43-AD30-FC9FE4D6F4F6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研究論文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紀要論文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科研費報告書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博士学位論文 </a:t>
          </a:r>
          <a:r>
            <a:rPr kumimoji="1" lang="en-US" altLang="ja-JP" sz="2000" kern="1200" dirty="0" smtClean="0"/>
            <a:t>etc.</a:t>
          </a:r>
          <a:endParaRPr kumimoji="1" lang="ja-JP" altLang="en-US" sz="2000" kern="1200" dirty="0"/>
        </a:p>
      </dsp:txBody>
      <dsp:txXfrm>
        <a:off x="60799" y="468165"/>
        <a:ext cx="2962333" cy="2237787"/>
      </dsp:txXfrm>
    </dsp:sp>
    <dsp:sp modelId="{A633DBF9-149E-4FC7-81A7-122969B4ACA6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dirty="0" smtClean="0"/>
            <a:t>集積</a:t>
          </a:r>
          <a:endParaRPr kumimoji="1" lang="ja-JP" altLang="en-US" sz="4300" kern="1200" dirty="0"/>
        </a:p>
      </dsp:txBody>
      <dsp:txXfrm>
        <a:off x="7107" y="2705952"/>
        <a:ext cx="2161772" cy="985335"/>
      </dsp:txXfrm>
    </dsp:sp>
    <dsp:sp modelId="{CE7D6387-7797-432A-8858-1B306F922C94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98804-3457-4545-AD90-AC11D3B1BFE8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登録したデータを半永久的にアーカイブ</a:t>
          </a:r>
          <a:endParaRPr kumimoji="1" lang="ja-JP" alt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リンク切れなし</a:t>
          </a:r>
          <a:endParaRPr kumimoji="1" lang="ja-JP" altLang="en-US" sz="2000" kern="1200" dirty="0"/>
        </a:p>
      </dsp:txBody>
      <dsp:txXfrm>
        <a:off x="3649986" y="468165"/>
        <a:ext cx="2962333" cy="2237787"/>
      </dsp:txXfrm>
    </dsp:sp>
    <dsp:sp modelId="{A3603EE1-5F65-4C26-AC85-6B59E02727F5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dirty="0" smtClean="0"/>
            <a:t>保管</a:t>
          </a:r>
          <a:endParaRPr kumimoji="1" lang="ja-JP" altLang="en-US" sz="4300" kern="1200" dirty="0"/>
        </a:p>
      </dsp:txBody>
      <dsp:txXfrm>
        <a:off x="3596294" y="2705952"/>
        <a:ext cx="2161772" cy="985335"/>
      </dsp:txXfrm>
    </dsp:sp>
    <dsp:sp modelId="{FC67B6F1-88E2-44F4-BAAA-CEA730C03C5F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E913A-951C-43CE-A814-D3F785ACAA1A}">
      <dsp:nvSpPr>
        <dsp:cNvPr id="0" name=""/>
        <dsp:cNvSpPr/>
      </dsp:nvSpPr>
      <dsp:spPr>
        <a:xfrm>
          <a:off x="7185481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インターネットを通じ世界中の人々が閲覧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毎月</a:t>
          </a:r>
          <a:r>
            <a:rPr kumimoji="1" lang="en-US" altLang="ja-JP" sz="2000" kern="1200" dirty="0" smtClean="0"/>
            <a:t>1</a:t>
          </a:r>
          <a:r>
            <a:rPr kumimoji="1" lang="ja-JP" altLang="en-US" sz="2000" kern="1200" dirty="0" smtClean="0"/>
            <a:t>日に</a:t>
          </a:r>
          <a:r>
            <a:rPr kumimoji="1" lang="ja-JP" altLang="en-US" sz="2000" b="1" kern="1200" dirty="0" smtClean="0"/>
            <a:t>アクセス統計メール</a:t>
          </a:r>
          <a:r>
            <a:rPr kumimoji="1" lang="ja-JP" altLang="en-US" sz="2000" kern="1200" dirty="0" smtClean="0"/>
            <a:t>を受け取れます</a:t>
          </a:r>
          <a:endParaRPr kumimoji="1" lang="ja-JP" altLang="en-US" sz="2000" kern="1200" dirty="0"/>
        </a:p>
      </dsp:txBody>
      <dsp:txXfrm>
        <a:off x="7239173" y="468165"/>
        <a:ext cx="2962333" cy="2237787"/>
      </dsp:txXfrm>
    </dsp:sp>
    <dsp:sp modelId="{16911A35-1415-43C7-B1D8-AF875C899920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dirty="0" smtClean="0"/>
            <a:t>公開</a:t>
          </a:r>
          <a:endParaRPr kumimoji="1" lang="ja-JP" altLang="en-US" sz="4300" kern="1200" dirty="0"/>
        </a:p>
      </dsp:txBody>
      <dsp:txXfrm>
        <a:off x="7185481" y="2705952"/>
        <a:ext cx="2161772" cy="985335"/>
      </dsp:txXfrm>
    </dsp:sp>
    <dsp:sp modelId="{7D8A8E6A-A9EF-41C8-ACF0-B5AEF069A58A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D6358-CC46-4131-B1B1-DFEBED711EDA}">
      <dsp:nvSpPr>
        <dsp:cNvPr id="0" name=""/>
        <dsp:cNvSpPr/>
      </dsp:nvSpPr>
      <dsp:spPr>
        <a:xfrm rot="5400000">
          <a:off x="-208974" y="210740"/>
          <a:ext cx="1393164" cy="9752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1</a:t>
          </a:r>
          <a:endParaRPr kumimoji="1" lang="ja-JP" altLang="en-US" sz="2700" b="1" kern="1200" dirty="0"/>
        </a:p>
      </dsp:txBody>
      <dsp:txXfrm rot="-5400000">
        <a:off x="1" y="489374"/>
        <a:ext cx="975215" cy="417949"/>
      </dsp:txXfrm>
    </dsp:sp>
    <dsp:sp modelId="{CF130617-FB37-4C13-8A85-F752E61E5E77}">
      <dsp:nvSpPr>
        <dsp:cNvPr id="0" name=""/>
        <dsp:cNvSpPr/>
      </dsp:nvSpPr>
      <dsp:spPr>
        <a:xfrm rot="5400000">
          <a:off x="5292629" y="-4315648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コンテンツを用意する</a:t>
          </a:r>
          <a:r>
            <a:rPr kumimoji="1" lang="ja-JP" altLang="en-US" sz="2400" kern="1200" dirty="0" smtClean="0"/>
            <a:t>（紙媒体 </a:t>
          </a:r>
          <a:r>
            <a:rPr kumimoji="1" lang="en-US" altLang="ja-JP" sz="2400" kern="1200" dirty="0" smtClean="0"/>
            <a:t>or </a:t>
          </a:r>
          <a:r>
            <a:rPr kumimoji="1" lang="ja-JP" altLang="en-US" sz="2400" kern="1200" dirty="0" smtClean="0"/>
            <a:t>電子媒体）</a:t>
          </a:r>
          <a:endParaRPr kumimoji="1" lang="ja-JP" altLang="en-US" sz="2400" kern="1200" dirty="0"/>
        </a:p>
      </dsp:txBody>
      <dsp:txXfrm rot="-5400000">
        <a:off x="975216" y="45971"/>
        <a:ext cx="9496178" cy="817145"/>
      </dsp:txXfrm>
    </dsp:sp>
    <dsp:sp modelId="{92426584-6E7E-4806-BDB9-CFF39AB9CB27}">
      <dsp:nvSpPr>
        <dsp:cNvPr id="0" name=""/>
        <dsp:cNvSpPr/>
      </dsp:nvSpPr>
      <dsp:spPr>
        <a:xfrm rot="5400000">
          <a:off x="-208974" y="1406948"/>
          <a:ext cx="1393164" cy="9752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2</a:t>
          </a:r>
          <a:endParaRPr kumimoji="1" lang="ja-JP" altLang="en-US" sz="2700" b="1" kern="1200" dirty="0"/>
        </a:p>
      </dsp:txBody>
      <dsp:txXfrm rot="-5400000">
        <a:off x="1" y="1685582"/>
        <a:ext cx="975215" cy="417949"/>
      </dsp:txXfrm>
    </dsp:sp>
    <dsp:sp modelId="{FAE38847-A0EA-44F3-A1DB-A85AFDB2B412}">
      <dsp:nvSpPr>
        <dsp:cNvPr id="0" name=""/>
        <dsp:cNvSpPr/>
      </dsp:nvSpPr>
      <dsp:spPr>
        <a:xfrm rot="5400000">
          <a:off x="5292629" y="-3119440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コンテンツを提出する</a:t>
          </a:r>
          <a:endParaRPr kumimoji="1" lang="ja-JP" altLang="en-US" sz="3300" kern="1200" dirty="0"/>
        </a:p>
      </dsp:txBody>
      <dsp:txXfrm rot="-5400000">
        <a:off x="975216" y="1242179"/>
        <a:ext cx="9496178" cy="817145"/>
      </dsp:txXfrm>
    </dsp:sp>
    <dsp:sp modelId="{659643DC-95FD-48D8-A336-ED72C4E15E9D}">
      <dsp:nvSpPr>
        <dsp:cNvPr id="0" name=""/>
        <dsp:cNvSpPr/>
      </dsp:nvSpPr>
      <dsp:spPr>
        <a:xfrm rot="5400000">
          <a:off x="-208974" y="2603156"/>
          <a:ext cx="1393164" cy="9752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3</a:t>
          </a:r>
          <a:endParaRPr kumimoji="1" lang="ja-JP" altLang="en-US" sz="2700" b="1" kern="1200" dirty="0"/>
        </a:p>
      </dsp:txBody>
      <dsp:txXfrm rot="-5400000">
        <a:off x="1" y="2881790"/>
        <a:ext cx="975215" cy="417949"/>
      </dsp:txXfrm>
    </dsp:sp>
    <dsp:sp modelId="{BC7E4F05-3285-4B23-92B5-232615E74F53}">
      <dsp:nvSpPr>
        <dsp:cNvPr id="0" name=""/>
        <dsp:cNvSpPr/>
      </dsp:nvSpPr>
      <dsp:spPr>
        <a:xfrm rot="5400000">
          <a:off x="5292629" y="-1923232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リポジトリ担当者がコンテンツを登録する</a:t>
          </a:r>
          <a:endParaRPr kumimoji="1" lang="ja-JP" altLang="en-US" sz="3300" kern="1200" dirty="0"/>
        </a:p>
      </dsp:txBody>
      <dsp:txXfrm rot="-5400000">
        <a:off x="975216" y="2438387"/>
        <a:ext cx="9496178" cy="817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D6358-CC46-4131-B1B1-DFEBED711EDA}">
      <dsp:nvSpPr>
        <dsp:cNvPr id="0" name=""/>
        <dsp:cNvSpPr/>
      </dsp:nvSpPr>
      <dsp:spPr>
        <a:xfrm rot="5400000">
          <a:off x="-208974" y="210740"/>
          <a:ext cx="1393164" cy="9752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1</a:t>
          </a:r>
          <a:endParaRPr kumimoji="1" lang="ja-JP" altLang="en-US" sz="2700" b="1" kern="1200" dirty="0"/>
        </a:p>
      </dsp:txBody>
      <dsp:txXfrm rot="-5400000">
        <a:off x="1" y="489374"/>
        <a:ext cx="975215" cy="417949"/>
      </dsp:txXfrm>
    </dsp:sp>
    <dsp:sp modelId="{CF130617-FB37-4C13-8A85-F752E61E5E77}">
      <dsp:nvSpPr>
        <dsp:cNvPr id="0" name=""/>
        <dsp:cNvSpPr/>
      </dsp:nvSpPr>
      <dsp:spPr>
        <a:xfrm rot="5400000">
          <a:off x="5292629" y="-4315648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コンテンツを用意する</a:t>
          </a:r>
          <a:r>
            <a:rPr kumimoji="1" lang="ja-JP" altLang="en-US" sz="2400" kern="1200" dirty="0" smtClean="0"/>
            <a:t>（紙媒体 </a:t>
          </a:r>
          <a:r>
            <a:rPr kumimoji="1" lang="en-US" altLang="ja-JP" sz="2400" kern="1200" dirty="0" smtClean="0"/>
            <a:t>or </a:t>
          </a:r>
          <a:r>
            <a:rPr kumimoji="1" lang="ja-JP" altLang="en-US" sz="2400" kern="1200" dirty="0" smtClean="0"/>
            <a:t>電子媒体）</a:t>
          </a:r>
          <a:endParaRPr kumimoji="1" lang="ja-JP" altLang="en-US" sz="2400" kern="1200" dirty="0"/>
        </a:p>
      </dsp:txBody>
      <dsp:txXfrm rot="-5400000">
        <a:off x="975216" y="45971"/>
        <a:ext cx="9496178" cy="817145"/>
      </dsp:txXfrm>
    </dsp:sp>
    <dsp:sp modelId="{92426584-6E7E-4806-BDB9-CFF39AB9CB27}">
      <dsp:nvSpPr>
        <dsp:cNvPr id="0" name=""/>
        <dsp:cNvSpPr/>
      </dsp:nvSpPr>
      <dsp:spPr>
        <a:xfrm rot="5400000">
          <a:off x="-208974" y="1406948"/>
          <a:ext cx="1393164" cy="9752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2</a:t>
          </a:r>
          <a:endParaRPr kumimoji="1" lang="ja-JP" altLang="en-US" sz="2700" b="1" kern="1200" dirty="0"/>
        </a:p>
      </dsp:txBody>
      <dsp:txXfrm rot="-5400000">
        <a:off x="1" y="1685582"/>
        <a:ext cx="975215" cy="417949"/>
      </dsp:txXfrm>
    </dsp:sp>
    <dsp:sp modelId="{FAE38847-A0EA-44F3-A1DB-A85AFDB2B412}">
      <dsp:nvSpPr>
        <dsp:cNvPr id="0" name=""/>
        <dsp:cNvSpPr/>
      </dsp:nvSpPr>
      <dsp:spPr>
        <a:xfrm rot="5400000">
          <a:off x="5292629" y="-3119440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200" kern="1200" dirty="0" smtClean="0"/>
            <a:t>コンテンツを提出、</a:t>
          </a:r>
          <a:r>
            <a:rPr kumimoji="1" lang="en-US" altLang="ja-JP" sz="3200" b="1" kern="1200" dirty="0" smtClean="0"/>
            <a:t>DOI</a:t>
          </a:r>
          <a:r>
            <a:rPr kumimoji="1" lang="ja-JP" altLang="en-US" sz="3200" b="1" kern="1200" dirty="0" smtClean="0"/>
            <a:t>付与を依頼する</a:t>
          </a:r>
          <a:endParaRPr kumimoji="1" lang="ja-JP" altLang="en-US" sz="3200" b="1" kern="1200" dirty="0"/>
        </a:p>
      </dsp:txBody>
      <dsp:txXfrm rot="-5400000">
        <a:off x="975216" y="1242179"/>
        <a:ext cx="9496178" cy="817145"/>
      </dsp:txXfrm>
    </dsp:sp>
    <dsp:sp modelId="{659643DC-95FD-48D8-A336-ED72C4E15E9D}">
      <dsp:nvSpPr>
        <dsp:cNvPr id="0" name=""/>
        <dsp:cNvSpPr/>
      </dsp:nvSpPr>
      <dsp:spPr>
        <a:xfrm rot="5400000">
          <a:off x="-208974" y="2603156"/>
          <a:ext cx="1393164" cy="9752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b="1" kern="1200" dirty="0" smtClean="0"/>
            <a:t>3</a:t>
          </a:r>
          <a:endParaRPr kumimoji="1" lang="ja-JP" altLang="en-US" sz="2700" b="1" kern="1200" dirty="0"/>
        </a:p>
      </dsp:txBody>
      <dsp:txXfrm rot="-5400000">
        <a:off x="1" y="2881790"/>
        <a:ext cx="975215" cy="417949"/>
      </dsp:txXfrm>
    </dsp:sp>
    <dsp:sp modelId="{BC7E4F05-3285-4B23-92B5-232615E74F53}">
      <dsp:nvSpPr>
        <dsp:cNvPr id="0" name=""/>
        <dsp:cNvSpPr/>
      </dsp:nvSpPr>
      <dsp:spPr>
        <a:xfrm rot="5400000">
          <a:off x="5292629" y="-1923232"/>
          <a:ext cx="905557" cy="9540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リポジトリ担当者がコンテンツを登録し</a:t>
          </a:r>
          <a:r>
            <a:rPr kumimoji="1" lang="en-US" altLang="ja-JP" sz="2800" b="1" kern="1200" dirty="0" smtClean="0"/>
            <a:t>DOI</a:t>
          </a:r>
          <a:r>
            <a:rPr kumimoji="1" lang="ja-JP" altLang="en-US" sz="2800" b="1" kern="1200" dirty="0" smtClean="0"/>
            <a:t>を付与する</a:t>
          </a:r>
          <a:endParaRPr kumimoji="1" lang="ja-JP" altLang="en-US" sz="2800" b="1" kern="1200" dirty="0"/>
        </a:p>
      </dsp:txBody>
      <dsp:txXfrm rot="-5400000">
        <a:off x="975216" y="2438387"/>
        <a:ext cx="9496178" cy="81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48D3-33BD-4EDB-8141-23F2B343047C}" type="datetimeFigureOut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5CBC2-BB84-47C6-9601-C31E4707E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正確には学内紀要ではないが、前身校に学内で誕生し、いまなお学内（人文社会科学研究科文芸・言語専攻）に事務局を設置している学会の紀要ということで受け入れている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データベース提供元：科学技術振興機構（</a:t>
            </a:r>
            <a:r>
              <a:rPr kumimoji="1" lang="en-US" altLang="ja-JP" dirty="0" smtClean="0"/>
              <a:t>JST</a:t>
            </a:r>
            <a:r>
              <a:rPr kumimoji="1" lang="ja-JP" altLang="en-US" dirty="0" smtClean="0"/>
              <a:t>）内の中国総合研究交流センター（</a:t>
            </a:r>
            <a:r>
              <a:rPr kumimoji="1" lang="en-US" altLang="ja-JP" dirty="0" smtClean="0"/>
              <a:t>CRCC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0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6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海外</a:t>
            </a:r>
            <a:r>
              <a:rPr kumimoji="1" lang="en-US" altLang="ja-JP" dirty="0" smtClean="0"/>
              <a:t>】RCUK</a:t>
            </a:r>
            <a:r>
              <a:rPr kumimoji="1" lang="ja-JP" altLang="en-US" dirty="0" smtClean="0"/>
              <a:t>（英国研究会議 </a:t>
            </a:r>
            <a:r>
              <a:rPr kumimoji="1" lang="en-US" altLang="ja-JP" dirty="0" smtClean="0"/>
              <a:t>: http://www.mext.go.jp/b_menu/shingi/gijyutu/gijyutu4/037/shiryo/__icsFiles/afieldfile/2015/07/22/1360152_01.pdf</a:t>
            </a:r>
            <a:r>
              <a:rPr kumimoji="1" lang="ja-JP" altLang="en-US" dirty="0" smtClean="0"/>
              <a:t>）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国内</a:t>
            </a:r>
            <a:r>
              <a:rPr kumimoji="1" lang="en-US" altLang="ja-JP" dirty="0" smtClean="0"/>
              <a:t>】JST</a:t>
            </a:r>
            <a:r>
              <a:rPr kumimoji="1" lang="ja-JP" altLang="en-US" dirty="0" smtClean="0"/>
              <a:t>では現在</a:t>
            </a:r>
            <a:r>
              <a:rPr kumimoji="1" lang="en-US" altLang="ja-JP" dirty="0" smtClean="0"/>
              <a:t>DMP</a:t>
            </a:r>
            <a:r>
              <a:rPr kumimoji="1" lang="ja-JP" altLang="en-US" dirty="0" smtClean="0"/>
              <a:t>の作成を研究者に推奨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→今後もこの傾向は続く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3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0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●</a:t>
            </a:r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の仕組みについて</a:t>
            </a:r>
            <a:endParaRPr kumimoji="1" lang="en-US" altLang="ja-JP" dirty="0" smtClean="0"/>
          </a:p>
          <a:p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）とその所在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情報をセットで保管しておくデータベースがある</a:t>
            </a:r>
          </a:p>
          <a:p>
            <a:r>
              <a:rPr kumimoji="1" lang="ja-JP" altLang="en-US" dirty="0" smtClean="0"/>
              <a:t>所在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情報が変更された場合、データベース内の情報を更新する＝リンク切れ起こらず</a:t>
            </a:r>
          </a:p>
          <a:p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の問合せに対してその所在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を返す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3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業績評価＝</a:t>
            </a:r>
            <a:r>
              <a:rPr kumimoji="1" lang="en-US" altLang="ja-JP" dirty="0" smtClean="0"/>
              <a:t>TRIOS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入力項目がある！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8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データベース提供元：国文学研究資料館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3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付与対象アイテムタイプは今後順次拡大？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http://hdl.handle.net/2241/00146643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12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CBC2-BB84-47C6-9601-C31E4707E8C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2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260389"/>
            <a:ext cx="9144000" cy="255296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029074"/>
            <a:ext cx="9144000" cy="12843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BB39-A369-4E78-9DDD-D68A6B2C5505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4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046205" y="1260389"/>
            <a:ext cx="280087" cy="405301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524000" y="3921211"/>
            <a:ext cx="9180000" cy="0"/>
          </a:xfrm>
          <a:prstGeom prst="line">
            <a:avLst/>
          </a:prstGeom>
          <a:ln>
            <a:solidFill>
              <a:srgbClr val="44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0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46754"/>
            <a:ext cx="10515600" cy="92030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638-8853-4748-A13E-A0F9F20ACD61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58113" y="546753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1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1015999"/>
            <a:ext cx="2628900" cy="516096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1015999"/>
            <a:ext cx="7734300" cy="516096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EAC-4CF5-4D2E-A6DC-CD1C7820BA1D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353800" y="1015998"/>
            <a:ext cx="303821" cy="5160964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58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46754"/>
            <a:ext cx="10515600" cy="92030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20B-038D-454E-A9C0-A992123F2264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58113" y="546753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41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581151"/>
            <a:ext cx="10515600" cy="28749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722813"/>
            <a:ext cx="10515600" cy="13668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8776-0471-4596-847B-D244464BB2BD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/>
          <p:nvPr/>
        </p:nvCxnSpPr>
        <p:spPr>
          <a:xfrm flipV="1">
            <a:off x="831850" y="4589463"/>
            <a:ext cx="10548000" cy="0"/>
          </a:xfrm>
          <a:prstGeom prst="line">
            <a:avLst/>
          </a:prstGeom>
          <a:ln>
            <a:solidFill>
              <a:srgbClr val="44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46754"/>
            <a:ext cx="10515600" cy="92030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DE78-586C-41C0-BC76-D11957DD1E9B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58113" y="546753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2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546754"/>
            <a:ext cx="10515600" cy="92030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8A1-70F6-4F04-A395-898CB27B458F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558113" y="546753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46754"/>
            <a:ext cx="10515600" cy="92030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AAC-7F4A-47E6-8304-66CF5D39F3F4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58113" y="546753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6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918C-6A44-4681-AF85-AE6E4F2FEE93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948676"/>
            <a:ext cx="3932237" cy="9203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6831-7432-4E26-989D-5E3392EC780B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58113" y="948677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9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948676"/>
            <a:ext cx="3932237" cy="9203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3A5-8033-46B9-A16C-2A1D5D39BEC5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Picture 2" descr="https://tsukuba.repo.nii.ac.jp/?action=common_download_main&amp;upload_id=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47588"/>
            <a:ext cx="4652962" cy="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58113" y="948677"/>
            <a:ext cx="280087" cy="920306"/>
          </a:xfrm>
          <a:prstGeom prst="rect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4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2CCB-C2EC-4C5D-BB26-F996F79FB745}" type="datetime1">
              <a:rPr kumimoji="1" lang="ja-JP" altLang="en-US" smtClean="0"/>
              <a:t>2017/12/11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D586-EF19-4430-88D3-201B9DCD3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8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pj.tulips.tsukuba.ac.jp/index/" TargetMode="External"/><Relationship Id="rId2" Type="http://schemas.openxmlformats.org/officeDocument/2006/relationships/hyperlink" Target="http://www.sherpa.ac.uk/romeo/index.php?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i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otenseki.nijl.ac.j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sukuba.repo.nii.ac.jp/?action=repository_opensearch&amp;index_id=297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41/0014664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sukuba.repo.nii.ac.jp/?action=repository_opensearch&amp;index_id=264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sukuba.repo.nii.ac.jp/?action=repository_opensearch&amp;index_id=584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spc.jst.go.jp/cad/homes/" TargetMode="External"/><Relationship Id="rId4" Type="http://schemas.openxmlformats.org/officeDocument/2006/relationships/hyperlink" Target="http://zhongguowenhuaxuehui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sukuba.repo.nii.ac.jp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tulips.tsukuba.ac.jp/lib/ja/service/repository-oap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ps.go.jp/j-grantsinaid/01_seido/08_openaccess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ulips-r@tsukuba.ac.j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tulips.tsukuba.ac.jp/lib/ja/service/repository-up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つくばリポジトリと</a:t>
            </a:r>
            <a:r>
              <a:rPr lang="en-US" altLang="ja-JP" dirty="0" smtClean="0"/>
              <a:t>DOI</a:t>
            </a:r>
            <a:br>
              <a:rPr lang="en-US" altLang="ja-JP" dirty="0" smtClean="0"/>
            </a:br>
            <a:r>
              <a:rPr lang="ja-JP" altLang="en-US" sz="3000" dirty="0"/>
              <a:t>あなたの論文をより多くの人に読んでもらうために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日（木）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学術情報部情報企画課リポジトリ担当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7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（紙媒体 </a:t>
            </a:r>
            <a:r>
              <a:rPr kumimoji="1" lang="en-US" altLang="ja-JP" sz="3200" dirty="0" smtClean="0"/>
              <a:t>/ </a:t>
            </a:r>
            <a:r>
              <a:rPr kumimoji="1" lang="ja-JP" altLang="en-US" sz="3200" dirty="0" smtClean="0"/>
              <a:t>メディアの場合）</a:t>
            </a:r>
            <a:r>
              <a:rPr kumimoji="1" lang="ja-JP" altLang="en-US" dirty="0" smtClean="0"/>
              <a:t>提出書類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694714" cy="4351338"/>
          </a:xfrm>
        </p:spPr>
        <p:txBody>
          <a:bodyPr/>
          <a:lstStyle/>
          <a:p>
            <a:r>
              <a:rPr lang="ja-JP" altLang="en-US" dirty="0" smtClean="0"/>
              <a:t>電子図書館システム</a:t>
            </a:r>
            <a:r>
              <a:rPr lang="ja-JP" altLang="en-US" sz="1400" dirty="0" smtClean="0"/>
              <a:t>（つくばリポジトリ）</a:t>
            </a:r>
            <a:r>
              <a:rPr lang="ja-JP" altLang="en-US" dirty="0" smtClean="0"/>
              <a:t>登録書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つくば</a:t>
            </a:r>
            <a:r>
              <a:rPr lang="ja-JP" altLang="en-US" dirty="0" smtClean="0"/>
              <a:t>リポジトリトップページ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＞ </a:t>
            </a:r>
            <a:r>
              <a:rPr lang="ja-JP" altLang="en-US" dirty="0"/>
              <a:t>リポジトリに</a:t>
            </a:r>
            <a:r>
              <a:rPr lang="ja-JP" altLang="en-US" dirty="0" smtClean="0"/>
              <a:t>ついて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＞ </a:t>
            </a:r>
            <a:r>
              <a:rPr lang="ja-JP" altLang="en-US" dirty="0"/>
              <a:t>リポジトリにコンテンツを登録</a:t>
            </a:r>
            <a:r>
              <a:rPr lang="ja-JP" altLang="en-US" dirty="0" smtClean="0"/>
              <a:t>しよう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＞ </a:t>
            </a:r>
            <a:r>
              <a:rPr lang="ja-JP" altLang="en-US" dirty="0"/>
              <a:t>電子ファイルをお持ちでない</a:t>
            </a:r>
            <a:r>
              <a:rPr lang="ja-JP" altLang="en-US" dirty="0" smtClean="0"/>
              <a:t>場合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よりダウンロード（</a:t>
            </a:r>
            <a:r>
              <a:rPr kumimoji="1" lang="en-US" altLang="ja-JP" dirty="0" smtClean="0"/>
              <a:t>Word</a:t>
            </a:r>
            <a:r>
              <a:rPr kumimoji="1" lang="ja-JP" altLang="en-US" dirty="0" smtClean="0"/>
              <a:t>ファイル）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3681" t="16852" r="33102" b="7962"/>
          <a:stretch/>
        </p:blipFill>
        <p:spPr>
          <a:xfrm>
            <a:off x="8026400" y="1249022"/>
            <a:ext cx="3835400" cy="5425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1536699" y="4590970"/>
            <a:ext cx="5297715" cy="13062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紙媒体（冊子・抜刷等）あるいは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メディア（</a:t>
            </a:r>
            <a:r>
              <a:rPr lang="en-US" altLang="ja-JP" sz="2000" b="1" dirty="0" smtClean="0"/>
              <a:t>DVD-R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USB</a:t>
            </a:r>
            <a:r>
              <a:rPr lang="ja-JP" altLang="en-US" sz="2000" b="1" dirty="0" smtClean="0"/>
              <a:t>メモリ）で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/>
              <a:t>提供</a:t>
            </a:r>
            <a:r>
              <a:rPr kumimoji="1" lang="ja-JP" altLang="en-US" sz="2000" b="1" dirty="0" smtClean="0"/>
              <a:t>するときに同時にご提出ください</a:t>
            </a:r>
            <a:endParaRPr kumimoji="1" lang="ja-JP" altLang="en-US" sz="20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コンテンツを用意する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著作権の</a:t>
            </a:r>
            <a:r>
              <a:rPr lang="ja-JP" altLang="en-US" dirty="0" smtClean="0"/>
              <a:t>所在</a:t>
            </a:r>
            <a:r>
              <a:rPr kumimoji="1" lang="ja-JP" altLang="en-US" dirty="0" smtClean="0"/>
              <a:t>が自身以外にないかを確認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共著者から許可を得ているか？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（雑誌掲載論文の場合）刊行元は論文の無料公開を許諾しているか？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著作権譲渡契約書（</a:t>
            </a:r>
            <a:r>
              <a:rPr lang="en-US" altLang="ja-JP" dirty="0" smtClean="0"/>
              <a:t>CTA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投稿規程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（洋雑誌の場合）</a:t>
            </a:r>
            <a:r>
              <a:rPr lang="en-US" altLang="ja-JP" dirty="0" smtClean="0">
                <a:hlinkClick r:id="rId2"/>
              </a:rPr>
              <a:t>SHERPA/</a:t>
            </a:r>
            <a:r>
              <a:rPr lang="en-US" altLang="ja-JP" dirty="0" err="1" smtClean="0">
                <a:hlinkClick r:id="rId2"/>
              </a:rPr>
              <a:t>RoMEO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（和雑誌の場合）</a:t>
            </a:r>
            <a:r>
              <a:rPr lang="en-US" altLang="ja-JP" dirty="0" smtClean="0">
                <a:hlinkClick r:id="rId3"/>
              </a:rPr>
              <a:t>SCPJ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公開してもよい「版」か？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著者版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出版社版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査読前／査読後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2584"/>
          <a:stretch/>
        </p:blipFill>
        <p:spPr>
          <a:xfrm>
            <a:off x="6355084" y="4288228"/>
            <a:ext cx="1807437" cy="2581061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8162521" y="3350381"/>
            <a:ext cx="3191279" cy="1150497"/>
          </a:xfrm>
          <a:prstGeom prst="wedgeRoundRectCallout">
            <a:avLst>
              <a:gd name="adj1" fmla="val -49238"/>
              <a:gd name="adj2" fmla="val 6280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/>
              <a:t>調べてもわからないときは</a:t>
            </a:r>
            <a:endParaRPr lang="en-US" altLang="ja-JP" b="1" dirty="0" smtClean="0"/>
          </a:p>
          <a:p>
            <a:r>
              <a:rPr lang="ja-JP" altLang="en-US" b="1" dirty="0" smtClean="0"/>
              <a:t>リポジトリ担当に</a:t>
            </a:r>
            <a:endParaRPr lang="en-US" altLang="ja-JP" b="1" dirty="0" smtClean="0"/>
          </a:p>
          <a:p>
            <a:r>
              <a:rPr lang="ja-JP" altLang="en-US" b="1" dirty="0" smtClean="0"/>
              <a:t>ご相談ください！</a:t>
            </a:r>
            <a:endParaRPr lang="en-US" altLang="ja-JP" b="1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4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DOI</a:t>
            </a:r>
            <a:r>
              <a:rPr kumimoji="1" lang="ja-JP" altLang="en-US" sz="4400" dirty="0" smtClean="0"/>
              <a:t>（ディー・オー・アイ）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5540022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Digital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Object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Identifier</a:t>
            </a:r>
          </a:p>
          <a:p>
            <a:pPr marL="0" indent="0" algn="r">
              <a:buNone/>
            </a:pPr>
            <a:r>
              <a:rPr kumimoji="1" lang="ja-JP" altLang="en-US" dirty="0" smtClean="0"/>
              <a:t>（デジタルオブジェクト識別子）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インターネット上のドキュメント</a:t>
            </a:r>
            <a:r>
              <a:rPr lang="ja-JP" altLang="en-US" dirty="0" smtClean="0"/>
              <a:t>に与えられる、</a:t>
            </a:r>
            <a:r>
              <a:rPr lang="ja-JP" altLang="en-US" b="1" dirty="0" smtClean="0">
                <a:solidFill>
                  <a:srgbClr val="44BFD8"/>
                </a:solidFill>
              </a:rPr>
              <a:t>恒久的</a:t>
            </a:r>
            <a:r>
              <a:rPr lang="ja-JP" altLang="en-US" dirty="0" smtClean="0"/>
              <a:t>・</a:t>
            </a:r>
            <a:r>
              <a:rPr lang="ja-JP" altLang="en-US" b="1" dirty="0" smtClean="0">
                <a:solidFill>
                  <a:srgbClr val="44BFD8"/>
                </a:solidFill>
              </a:rPr>
              <a:t>国際的</a:t>
            </a:r>
            <a:r>
              <a:rPr lang="ja-JP" altLang="en-US" dirty="0" smtClean="0"/>
              <a:t>な識別子</a:t>
            </a:r>
            <a:endParaRPr lang="ja-JP" altLang="en-US" dirty="0"/>
          </a:p>
          <a:p>
            <a:pPr lvl="1"/>
            <a:r>
              <a:rPr lang="ja-JP" altLang="en-US" dirty="0" smtClean="0"/>
              <a:t>DOI</a:t>
            </a:r>
            <a:r>
              <a:rPr lang="ja-JP" altLang="en-US" dirty="0"/>
              <a:t>ディレクトリを経由させることで</a:t>
            </a:r>
            <a:r>
              <a:rPr lang="ja-JP" altLang="en-US" dirty="0" smtClean="0"/>
              <a:t>、</a:t>
            </a:r>
            <a:r>
              <a:rPr lang="ja-JP" altLang="en-US" b="1" dirty="0" smtClean="0">
                <a:solidFill>
                  <a:srgbClr val="44BFD8"/>
                </a:solidFill>
              </a:rPr>
              <a:t>リンク</a:t>
            </a:r>
            <a:r>
              <a:rPr lang="ja-JP" altLang="en-US" b="1" dirty="0">
                <a:solidFill>
                  <a:srgbClr val="44BFD8"/>
                </a:solidFill>
              </a:rPr>
              <a:t>切れを回避する</a:t>
            </a:r>
          </a:p>
          <a:p>
            <a:pPr lvl="1"/>
            <a:r>
              <a:rPr lang="ja-JP" altLang="en-US" dirty="0" smtClean="0"/>
              <a:t>国際</a:t>
            </a:r>
            <a:r>
              <a:rPr lang="en-US" altLang="ja-JP" dirty="0" smtClean="0"/>
              <a:t>DOI</a:t>
            </a:r>
            <a:r>
              <a:rPr lang="ja-JP" altLang="en-US" dirty="0" smtClean="0"/>
              <a:t>財団に認定された</a:t>
            </a:r>
            <a:r>
              <a:rPr lang="en-US" altLang="ja-JP" dirty="0" smtClean="0"/>
              <a:t>DOI</a:t>
            </a:r>
            <a:r>
              <a:rPr lang="ja-JP" altLang="en-US" dirty="0" smtClean="0"/>
              <a:t>登録機関（</a:t>
            </a:r>
            <a:r>
              <a:rPr lang="en-US" altLang="ja-JP" dirty="0" smtClean="0"/>
              <a:t>RA</a:t>
            </a:r>
            <a:r>
              <a:rPr lang="ja-JP" altLang="en-US" dirty="0" smtClean="0"/>
              <a:t>）が登録を行う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日本の</a:t>
            </a:r>
            <a:r>
              <a:rPr lang="en-US" altLang="ja-JP" dirty="0" smtClean="0"/>
              <a:t>DOI</a:t>
            </a:r>
            <a:r>
              <a:rPr lang="ja-JP" altLang="en-US" dirty="0" smtClean="0"/>
              <a:t>登録機関（</a:t>
            </a:r>
            <a:r>
              <a:rPr lang="en-US" altLang="ja-JP" dirty="0" smtClean="0"/>
              <a:t>RA</a:t>
            </a:r>
            <a:r>
              <a:rPr lang="ja-JP" altLang="en-US" dirty="0" smtClean="0"/>
              <a:t>）は「ジャパンリンクセンター」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学術</a:t>
            </a:r>
            <a:r>
              <a:rPr lang="ja-JP" altLang="en-US" dirty="0"/>
              <a:t>論文</a:t>
            </a:r>
            <a:r>
              <a:rPr lang="ja-JP" altLang="en-US" dirty="0" smtClean="0"/>
              <a:t>（特に理系</a:t>
            </a:r>
            <a:r>
              <a:rPr lang="ja-JP" altLang="en-US" dirty="0"/>
              <a:t>）でよく使われて</a:t>
            </a:r>
            <a:r>
              <a:rPr lang="ja-JP" altLang="en-US" dirty="0" smtClean="0"/>
              <a:t>いる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1366" t="15186" r="16204" b="5926"/>
          <a:stretch/>
        </p:blipFill>
        <p:spPr>
          <a:xfrm>
            <a:off x="6593305" y="1280193"/>
            <a:ext cx="5049317" cy="474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6941726" y="611346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DOI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System:</a:t>
            </a:r>
            <a:r>
              <a:rPr lang="ja-JP" altLang="en-US" dirty="0" smtClean="0"/>
              <a:t> </a:t>
            </a:r>
            <a:r>
              <a:rPr lang="ja-JP" altLang="en-US" b="1" dirty="0" smtClean="0">
                <a:hlinkClick r:id="rId4"/>
              </a:rPr>
              <a:t>https</a:t>
            </a:r>
            <a:r>
              <a:rPr lang="ja-JP" altLang="en-US" b="1" dirty="0">
                <a:hlinkClick r:id="rId4"/>
              </a:rPr>
              <a:t>://www.doi.org/</a:t>
            </a:r>
            <a:endParaRPr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諸橋</a:t>
            </a:r>
            <a:r>
              <a:rPr lang="ja-JP" altLang="en-US" dirty="0"/>
              <a:t>轍次「書物の話」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掲載誌</a:t>
            </a:r>
            <a:r>
              <a:rPr lang="ja-JP" altLang="en-US" dirty="0"/>
              <a:t>：漢文学会会報</a:t>
            </a:r>
            <a:r>
              <a:rPr lang="en-US" altLang="ja-JP" dirty="0"/>
              <a:t>, 1, 13-37, </a:t>
            </a:r>
            <a:r>
              <a:rPr lang="en-US" altLang="ja-JP" dirty="0" smtClean="0"/>
              <a:t>1933-03-10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付与</a:t>
            </a:r>
            <a:r>
              <a:rPr lang="ja-JP" altLang="en-US" dirty="0"/>
              <a:t>した</a:t>
            </a:r>
            <a:r>
              <a:rPr lang="en-US" altLang="ja-JP" dirty="0"/>
              <a:t>DOI</a:t>
            </a:r>
            <a:r>
              <a:rPr lang="ja-JP" altLang="en-US" dirty="0"/>
              <a:t>の</a:t>
            </a:r>
            <a:r>
              <a:rPr lang="ja-JP" altLang="en-US" dirty="0" smtClean="0"/>
              <a:t>一例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8041" y="3445070"/>
            <a:ext cx="539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10.15068 / 00146149</a:t>
            </a:r>
            <a:endParaRPr kumimoji="1" lang="ja-JP" altLang="en-US" sz="3600" dirty="0"/>
          </a:p>
        </p:txBody>
      </p:sp>
      <p:sp>
        <p:nvSpPr>
          <p:cNvPr id="5" name="角丸四角形 4"/>
          <p:cNvSpPr/>
          <p:nvPr/>
        </p:nvSpPr>
        <p:spPr>
          <a:xfrm>
            <a:off x="1768041" y="3485205"/>
            <a:ext cx="2075543" cy="5370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162899" y="3485206"/>
            <a:ext cx="2119086" cy="53702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1869642" y="4314907"/>
            <a:ext cx="2554514" cy="740229"/>
          </a:xfrm>
          <a:prstGeom prst="wedgeRoundRectCallout">
            <a:avLst>
              <a:gd name="adj1" fmla="val -37250"/>
              <a:gd name="adj2" fmla="val -80637"/>
              <a:gd name="adj3" fmla="val 1666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筑波</a:t>
            </a:r>
            <a:r>
              <a:rPr lang="ja-JP" altLang="en-US" sz="2000" dirty="0" smtClean="0">
                <a:solidFill>
                  <a:schemeClr val="tx1"/>
                </a:solidFill>
              </a:rPr>
              <a:t>大学固有の番号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612841" y="4314906"/>
            <a:ext cx="2554514" cy="740229"/>
          </a:xfrm>
          <a:prstGeom prst="wedgeRoundRectCallout">
            <a:avLst>
              <a:gd name="adj1" fmla="val -37250"/>
              <a:gd name="adj2" fmla="val -80637"/>
              <a:gd name="adj3" fmla="val 16667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システムによって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自動採番される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14153" t="30899" r="49339" b="20000"/>
          <a:stretch/>
        </p:blipFill>
        <p:spPr>
          <a:xfrm>
            <a:off x="8097196" y="2846883"/>
            <a:ext cx="3256604" cy="2737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2466502" y="5735287"/>
            <a:ext cx="7258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DOIの前に [http://doi.org/] をつける</a:t>
            </a:r>
            <a:r>
              <a:rPr lang="ja-JP" altLang="en-US" sz="2000" dirty="0" smtClean="0"/>
              <a:t>とURL</a:t>
            </a:r>
            <a:r>
              <a:rPr lang="ja-JP" altLang="en-US" sz="2000" dirty="0"/>
              <a:t>として機能する</a:t>
            </a:r>
          </a:p>
          <a:p>
            <a:pPr algn="ctr"/>
            <a:r>
              <a:rPr lang="ja-JP" altLang="en-US" sz="2000" dirty="0" smtClean="0"/>
              <a:t>例</a:t>
            </a:r>
            <a:r>
              <a:rPr lang="ja-JP" altLang="en-US" sz="2000" dirty="0"/>
              <a:t>：http://doi.org/</a:t>
            </a:r>
            <a:r>
              <a:rPr lang="ja-JP" altLang="en-US" sz="2000" u="sng" dirty="0"/>
              <a:t>10.15068/00146149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9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付与のメリット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論文著者にとって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自らの論文へのアクセスを容易に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自らの論文を引用されやすくする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他者の論文を引用しやすくなる</a:t>
            </a:r>
            <a:endParaRPr lang="en-US" altLang="ja-JP" dirty="0" smtClean="0"/>
          </a:p>
          <a:p>
            <a:r>
              <a:rPr lang="ja-JP" altLang="en-US" dirty="0" smtClean="0"/>
              <a:t>論文読者にとって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確実に論文本文に到達できる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引用・被</a:t>
            </a:r>
            <a:r>
              <a:rPr lang="ja-JP" altLang="en-US" dirty="0"/>
              <a:t>引用</a:t>
            </a:r>
            <a:r>
              <a:rPr lang="ja-JP" altLang="en-US" dirty="0" smtClean="0"/>
              <a:t>リンク</a:t>
            </a:r>
            <a:r>
              <a:rPr lang="ja-JP" altLang="en-US" dirty="0"/>
              <a:t>が容易にでき、関連⽂献</a:t>
            </a:r>
            <a:r>
              <a:rPr lang="ja-JP" altLang="en-US" dirty="0" smtClean="0"/>
              <a:t>への</a:t>
            </a:r>
            <a:r>
              <a:rPr lang="ja-JP" altLang="en-US" dirty="0"/>
              <a:t>アクセスの利便性が向上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r>
              <a:rPr lang="ja-JP" altLang="en-US" dirty="0"/>
              <a:t>研究資金配分機関・大学</a:t>
            </a:r>
            <a:r>
              <a:rPr lang="ja-JP" altLang="en-US" dirty="0" smtClean="0"/>
              <a:t>管理者にとって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論文の有無が簡単に</a:t>
            </a:r>
            <a:r>
              <a:rPr lang="ja-JP" altLang="en-US" smtClean="0"/>
              <a:t>わかり、研究者の業績を確認しやすくなる</a:t>
            </a:r>
            <a:endParaRPr lang="en-US" altLang="ja-JP" dirty="0" smtClean="0"/>
          </a:p>
        </p:txBody>
      </p:sp>
      <p:pic>
        <p:nvPicPr>
          <p:cNvPr id="2050" name="Picture 2" descr="インターネット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825625"/>
            <a:ext cx="3316111" cy="3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8825089" y="5141736"/>
            <a:ext cx="2923822" cy="778934"/>
          </a:xfrm>
          <a:prstGeom prst="wedgeRoundRectCallout">
            <a:avLst>
              <a:gd name="adj1" fmla="val 2273"/>
              <a:gd name="adj2" fmla="val -8822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全世界</a:t>
            </a:r>
            <a:r>
              <a:rPr lang="ja-JP" altLang="en-US" b="1" dirty="0" smtClean="0"/>
              <a:t>へ研究</a:t>
            </a:r>
            <a:r>
              <a:rPr lang="ja-JP" altLang="en-US" b="1" dirty="0"/>
              <a:t>を発信！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参考：人文社会学分野における</a:t>
            </a:r>
            <a:r>
              <a:rPr lang="en-US" altLang="ja-JP" dirty="0" smtClean="0"/>
              <a:t>DOI</a:t>
            </a:r>
            <a:r>
              <a:rPr lang="ja-JP" altLang="en-US" dirty="0"/>
              <a:t>の活用例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5498789" cy="435133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新日本古典籍総合</a:t>
            </a:r>
            <a:r>
              <a:rPr lang="ja-JP" altLang="en-US" sz="2400" dirty="0" smtClean="0"/>
              <a:t>データベース</a:t>
            </a:r>
            <a:endParaRPr lang="en-US" altLang="ja-JP" sz="2400" dirty="0" smtClean="0"/>
          </a:p>
          <a:p>
            <a:pPr marL="0" indent="0" algn="r">
              <a:buNone/>
            </a:pPr>
            <a:r>
              <a:rPr lang="ja-JP" altLang="en-US" sz="2000" dirty="0" smtClean="0"/>
              <a:t>（</a:t>
            </a:r>
            <a:r>
              <a:rPr lang="en-US" altLang="ja-JP" sz="2000" dirty="0"/>
              <a:t>2017</a:t>
            </a:r>
            <a:r>
              <a:rPr lang="ja-JP" altLang="en-US" sz="2000" dirty="0"/>
              <a:t>年</a:t>
            </a:r>
            <a:r>
              <a:rPr lang="en-US" altLang="ja-JP" sz="2000" dirty="0"/>
              <a:t>10</a:t>
            </a:r>
            <a:r>
              <a:rPr lang="ja-JP" altLang="en-US" sz="2000" dirty="0"/>
              <a:t>月</a:t>
            </a:r>
            <a:r>
              <a:rPr lang="en-US" altLang="ja-JP" sz="2000" dirty="0"/>
              <a:t>27</a:t>
            </a:r>
            <a:r>
              <a:rPr lang="ja-JP" altLang="en-US" sz="2000" dirty="0"/>
              <a:t>日オープン）</a:t>
            </a:r>
          </a:p>
          <a:p>
            <a:pPr lvl="1"/>
            <a:r>
              <a:rPr lang="ja-JP" altLang="en-US" sz="2000" dirty="0" smtClean="0"/>
              <a:t>「日本語の</a:t>
            </a:r>
            <a:r>
              <a:rPr lang="ja-JP" altLang="en-US" sz="2000" dirty="0"/>
              <a:t>歴史的典籍の国際共同研究ネットワーク構築</a:t>
            </a:r>
            <a:r>
              <a:rPr lang="ja-JP" altLang="en-US" sz="2000" dirty="0" smtClean="0"/>
              <a:t>計画」</a:t>
            </a:r>
            <a:endParaRPr lang="ja-JP" altLang="en-US" sz="2000" dirty="0"/>
          </a:p>
          <a:p>
            <a:pPr lvl="1"/>
            <a:r>
              <a:rPr lang="ja-JP" altLang="en-US" sz="2000" dirty="0" smtClean="0"/>
              <a:t>プロジェクト協力</a:t>
            </a:r>
            <a:r>
              <a:rPr lang="ja-JP" altLang="en-US" sz="2000" dirty="0"/>
              <a:t>機関が所蔵する古典籍の情報</a:t>
            </a:r>
            <a:r>
              <a:rPr lang="ja-JP" altLang="en-US" sz="2000" dirty="0" smtClean="0"/>
              <a:t>やその</a:t>
            </a:r>
            <a:r>
              <a:rPr lang="ja-JP" altLang="en-US" sz="2000" dirty="0"/>
              <a:t>高精細画像を一度に検索できるポータルサイト</a:t>
            </a:r>
          </a:p>
          <a:p>
            <a:pPr lvl="1"/>
            <a:r>
              <a:rPr lang="ja-JP" altLang="en-US" sz="2000" dirty="0"/>
              <a:t>クレジット表示をすれば転載可能（</a:t>
            </a:r>
            <a:r>
              <a:rPr lang="en-US" altLang="ja-JP" sz="2000" dirty="0"/>
              <a:t>CC </a:t>
            </a:r>
            <a:r>
              <a:rPr lang="en-US" altLang="ja-JP" sz="2000" dirty="0" smtClean="0"/>
              <a:t>BY-SA 4.0</a:t>
            </a:r>
            <a:r>
              <a:rPr lang="ja-JP" altLang="en-US" sz="2000" dirty="0"/>
              <a:t>）</a:t>
            </a:r>
          </a:p>
          <a:p>
            <a:pPr lvl="1"/>
            <a:r>
              <a:rPr lang="en-US" altLang="ja-JP" sz="2000" b="1" dirty="0">
                <a:solidFill>
                  <a:srgbClr val="44BFD8"/>
                </a:solidFill>
              </a:rPr>
              <a:t>DOI</a:t>
            </a:r>
            <a:r>
              <a:rPr lang="ja-JP" altLang="en-US" sz="2000" b="1" dirty="0">
                <a:solidFill>
                  <a:srgbClr val="44BFD8"/>
                </a:solidFill>
              </a:rPr>
              <a:t>により永続的なアクセスを保証</a:t>
            </a:r>
            <a:r>
              <a:rPr lang="ja-JP" altLang="en-US" sz="2000" dirty="0"/>
              <a:t>、引用・参照が容易</a:t>
            </a:r>
            <a:r>
              <a:rPr lang="ja-JP" altLang="en-US" sz="2000" dirty="0" smtClean="0"/>
              <a:t>に</a:t>
            </a:r>
            <a:endParaRPr lang="en-US" altLang="ja-JP" sz="2000" dirty="0" smtClean="0"/>
          </a:p>
          <a:p>
            <a:pPr lvl="2"/>
            <a:r>
              <a:rPr lang="ja-JP" altLang="en-US" sz="1600" dirty="0" smtClean="0"/>
              <a:t>他者の利用が困難な典籍の検証が容易に</a:t>
            </a:r>
            <a:endParaRPr lang="en-US" altLang="ja-JP" sz="1600" dirty="0" smtClean="0"/>
          </a:p>
          <a:p>
            <a:pPr lvl="2"/>
            <a:r>
              <a:rPr lang="ja-JP" altLang="en-US" sz="1600" dirty="0"/>
              <a:t>題名</a:t>
            </a:r>
            <a:r>
              <a:rPr lang="ja-JP" altLang="en-US" sz="1600" dirty="0" smtClean="0"/>
              <a:t>だけでは区別しにくい多くの版を区別</a:t>
            </a:r>
            <a:endParaRPr lang="en-US" altLang="ja-JP" sz="16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616028" y="5992297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hlinkClick r:id="rId3"/>
              </a:rPr>
              <a:t>https://kotenseki.nijl.ac.jp/</a:t>
            </a:r>
            <a:endParaRPr lang="ja-JP" altLang="en-US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560815" y="1825625"/>
            <a:ext cx="5294312" cy="4143375"/>
            <a:chOff x="6560815" y="1825625"/>
            <a:chExt cx="5294312" cy="414337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l="30440" t="14258" r="13658" b="15741"/>
            <a:stretch/>
          </p:blipFill>
          <p:spPr>
            <a:xfrm>
              <a:off x="6560815" y="1825625"/>
              <a:ext cx="5294312" cy="4143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角丸四角形 5"/>
            <p:cNvSpPr/>
            <p:nvPr/>
          </p:nvSpPr>
          <p:spPr>
            <a:xfrm>
              <a:off x="9272635" y="2554586"/>
              <a:ext cx="1854200" cy="1460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5400" dirty="0" smtClean="0"/>
              <a:t>4. DOI</a:t>
            </a:r>
            <a:r>
              <a:rPr kumimoji="1" lang="ja-JP" altLang="en-US" sz="5400" dirty="0" smtClean="0"/>
              <a:t>を</a:t>
            </a:r>
            <a:r>
              <a:rPr lang="ja-JP" altLang="en-US" sz="5400" dirty="0" smtClean="0"/>
              <a:t>コンテンツに付与する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DOI</a:t>
            </a:r>
            <a:r>
              <a:rPr lang="ja-JP" altLang="en-US" dirty="0" smtClean="0"/>
              <a:t>登録のおおまかな流れ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10126"/>
              </p:ext>
            </p:extLst>
          </p:nvPr>
        </p:nvGraphicFramePr>
        <p:xfrm>
          <a:off x="838200" y="1825625"/>
          <a:ext cx="10515600" cy="378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4705826" y="5511638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紀要論文を除く（紀要論文はこの後で説明）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3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の付与条件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つくばリポジトリ発のコンテンツであること</a:t>
            </a:r>
          </a:p>
          <a:p>
            <a:pPr lvl="1"/>
            <a:r>
              <a:rPr lang="ja-JP" altLang="en-US" dirty="0" smtClean="0"/>
              <a:t>紀要論文</a:t>
            </a:r>
            <a:endParaRPr lang="ja-JP" altLang="en-US" dirty="0"/>
          </a:p>
          <a:p>
            <a:pPr lvl="1"/>
            <a:r>
              <a:rPr lang="ja-JP" altLang="en-US" dirty="0"/>
              <a:t>博士</a:t>
            </a:r>
            <a:r>
              <a:rPr lang="ja-JP" altLang="en-US" dirty="0" smtClean="0"/>
              <a:t>論文：</a:t>
            </a:r>
            <a:r>
              <a:rPr lang="ja-JP" altLang="en-US" b="1" dirty="0" smtClean="0">
                <a:solidFill>
                  <a:srgbClr val="44BFD8"/>
                </a:solidFill>
              </a:rPr>
              <a:t>平成</a:t>
            </a:r>
            <a:r>
              <a:rPr lang="en-US" altLang="ja-JP" b="1" dirty="0" smtClean="0">
                <a:solidFill>
                  <a:srgbClr val="44BFD8"/>
                </a:solidFill>
              </a:rPr>
              <a:t>29</a:t>
            </a:r>
            <a:r>
              <a:rPr lang="ja-JP" altLang="en-US" b="1" dirty="0" smtClean="0">
                <a:solidFill>
                  <a:srgbClr val="44BFD8"/>
                </a:solidFill>
              </a:rPr>
              <a:t>年度学位授与分より一律付与</a:t>
            </a:r>
            <a:r>
              <a:rPr lang="ja-JP" altLang="en-US" dirty="0" smtClean="0"/>
              <a:t>（予定）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その他研究成果・教育成果</a:t>
            </a:r>
            <a:endParaRPr lang="ja-JP" altLang="en-US" dirty="0"/>
          </a:p>
          <a:p>
            <a:r>
              <a:rPr lang="ja-JP" altLang="en-US" dirty="0"/>
              <a:t>開始ページが指定されていること</a:t>
            </a:r>
          </a:p>
          <a:p>
            <a:r>
              <a:rPr lang="ja-JP" altLang="en-US" dirty="0"/>
              <a:t>自動採番のみ、任意採番は不可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</a:t>
            </a:r>
            <a:r>
              <a:rPr kumimoji="1" lang="ja-JP" altLang="en-US" dirty="0" smtClean="0"/>
              <a:t>つくばリポジトリとは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紀要論文に</a:t>
            </a:r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を付与する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紀要刊行元が</a:t>
            </a:r>
            <a:r>
              <a:rPr kumimoji="1" lang="ja-JP" altLang="en-US" b="1" dirty="0" smtClean="0"/>
              <a:t>「本学紀要等の電子図書館システム</a:t>
            </a:r>
            <a:r>
              <a:rPr kumimoji="1" lang="ja-JP" altLang="en-US" sz="1600" b="1" dirty="0" smtClean="0"/>
              <a:t>（つくばリポジトリ）</a:t>
            </a:r>
            <a:r>
              <a:rPr kumimoji="1" lang="ja-JP" altLang="en-US" b="1" dirty="0" smtClean="0"/>
              <a:t>登録書」</a:t>
            </a:r>
            <a:r>
              <a:rPr kumimoji="1" lang="ja-JP" altLang="en-US" dirty="0" smtClean="0"/>
              <a:t>を提出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264228" y="2815771"/>
            <a:ext cx="7663544" cy="3113317"/>
            <a:chOff x="2264228" y="2815771"/>
            <a:chExt cx="7663544" cy="311331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19576" t="56084" r="50794" b="24658"/>
            <a:stretch/>
          </p:blipFill>
          <p:spPr>
            <a:xfrm>
              <a:off x="2264228" y="2815771"/>
              <a:ext cx="7663544" cy="3113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フローチャート: 代替処理 5"/>
            <p:cNvSpPr/>
            <p:nvPr/>
          </p:nvSpPr>
          <p:spPr>
            <a:xfrm>
              <a:off x="4281715" y="4673600"/>
              <a:ext cx="5355772" cy="29028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フローチャート: 処理 7"/>
          <p:cNvSpPr/>
          <p:nvPr/>
        </p:nvSpPr>
        <p:spPr>
          <a:xfrm>
            <a:off x="3084286" y="6093978"/>
            <a:ext cx="6023428" cy="441551"/>
          </a:xfrm>
          <a:prstGeom prst="flowChartProcess">
            <a:avLst/>
          </a:prstGeom>
          <a:solidFill>
            <a:srgbClr val="44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つくばリポジトリ登録時、担当者が</a:t>
            </a:r>
            <a:r>
              <a:rPr kumimoji="1" lang="en-US" altLang="ja-JP" b="1" dirty="0" smtClean="0"/>
              <a:t>DOI</a:t>
            </a:r>
            <a:r>
              <a:rPr kumimoji="1" lang="ja-JP" altLang="en-US" b="1" dirty="0" smtClean="0"/>
              <a:t>を付与します！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</a:t>
            </a:r>
            <a:r>
              <a:rPr kumimoji="1" lang="ja-JP" altLang="en-US" dirty="0" smtClean="0"/>
              <a:t>リポジトリの活用例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 </a:t>
            </a:r>
            <a:r>
              <a:rPr lang="ja-JP" altLang="en-US" dirty="0" smtClean="0"/>
              <a:t>教材の登録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7028543" cy="4351338"/>
          </a:xfrm>
        </p:spPr>
        <p:txBody>
          <a:bodyPr/>
          <a:lstStyle/>
          <a:p>
            <a:r>
              <a:rPr kumimoji="1" lang="ja-JP" altLang="en-US" dirty="0" smtClean="0">
                <a:hlinkClick r:id="rId2"/>
              </a:rPr>
              <a:t>各種講義ノート（スライド）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平良</a:t>
            </a:r>
            <a:r>
              <a:rPr lang="ja-JP" altLang="en-US" dirty="0"/>
              <a:t>和</a:t>
            </a:r>
            <a:r>
              <a:rPr lang="ja-JP" altLang="en-US" dirty="0" smtClean="0"/>
              <a:t>昭先生</a:t>
            </a:r>
            <a:endParaRPr lang="en-US" altLang="ja-JP" dirty="0" smtClean="0"/>
          </a:p>
          <a:p>
            <a:pPr marL="457200" lvl="1" indent="0" algn="r">
              <a:buNone/>
            </a:pPr>
            <a:r>
              <a:rPr lang="ja-JP" altLang="en-US" dirty="0" smtClean="0"/>
              <a:t>（筑波大学旧数理物質系→早稲田大学）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他大学で教員・学生に紹介</a:t>
            </a:r>
            <a:endParaRPr lang="en-US" altLang="ja-JP" dirty="0"/>
          </a:p>
          <a:p>
            <a:pPr lvl="2"/>
            <a:r>
              <a:rPr lang="ja-JP" altLang="en-US" dirty="0" smtClean="0"/>
              <a:t>ダウンロード回数上昇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他大学でのリポジトリ設置の契機に</a:t>
            </a:r>
            <a:endParaRPr lang="en-US" altLang="ja-JP" dirty="0" smtClean="0"/>
          </a:p>
          <a:p>
            <a:pPr lvl="1"/>
            <a:r>
              <a:rPr lang="ja-JP" altLang="en-US" dirty="0"/>
              <a:t>特</a:t>
            </a:r>
            <a:r>
              <a:rPr lang="ja-JP" altLang="en-US" dirty="0" smtClean="0"/>
              <a:t>に好評だった講義録を </a:t>
            </a:r>
            <a:r>
              <a:rPr lang="en-US" altLang="ja-JP" dirty="0" smtClean="0"/>
              <a:t>Cambridge </a:t>
            </a:r>
            <a:r>
              <a:rPr lang="en-US" altLang="ja-JP" dirty="0"/>
              <a:t>University </a:t>
            </a:r>
            <a:r>
              <a:rPr lang="en-US" altLang="ja-JP" dirty="0" smtClean="0"/>
              <a:t>Press </a:t>
            </a:r>
            <a:r>
              <a:rPr lang="ja-JP" altLang="en-US" dirty="0" smtClean="0"/>
              <a:t>より刊行（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月）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1026" name="Picture 2" descr="Analytic Semigroups and Semilinear Initial Boundary Value Pro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9" y="1825625"/>
            <a:ext cx="2900891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絶版図書の転載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244771" cy="4351338"/>
          </a:xfrm>
        </p:spPr>
        <p:txBody>
          <a:bodyPr/>
          <a:lstStyle/>
          <a:p>
            <a:r>
              <a:rPr kumimoji="1" lang="ja-JP" altLang="en-US" dirty="0" smtClean="0">
                <a:hlinkClick r:id="rId3"/>
              </a:rPr>
              <a:t>鎮魂行法論</a:t>
            </a:r>
            <a:r>
              <a:rPr lang="en-US" altLang="ja-JP" dirty="0">
                <a:hlinkClick r:id="rId3"/>
              </a:rPr>
              <a:t> </a:t>
            </a:r>
            <a:r>
              <a:rPr lang="en-US" altLang="ja-JP" dirty="0" smtClean="0">
                <a:hlinkClick r:id="rId3"/>
              </a:rPr>
              <a:t>: </a:t>
            </a:r>
            <a:r>
              <a:rPr kumimoji="1" lang="ja-JP" altLang="en-US" sz="2000" dirty="0" smtClean="0">
                <a:hlinkClick r:id="rId3"/>
              </a:rPr>
              <a:t>近代神道世界の霊魂論と身体論</a:t>
            </a:r>
            <a:endParaRPr kumimoji="1" lang="en-US" altLang="ja-JP" sz="2000" dirty="0" smtClean="0"/>
          </a:p>
          <a:p>
            <a:pPr lvl="1"/>
            <a:r>
              <a:rPr lang="ja-JP" altLang="en-US" dirty="0" smtClean="0"/>
              <a:t>津城寛文先生（人文社会系）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自ら図書刊行元にかけあい転載許諾を取得</a:t>
            </a:r>
            <a:endParaRPr lang="en-US" altLang="ja-JP" dirty="0" smtClean="0"/>
          </a:p>
          <a:p>
            <a:pPr lvl="1"/>
            <a:r>
              <a:rPr lang="en-US" altLang="ja-JP" dirty="0"/>
              <a:t>2017</a:t>
            </a:r>
            <a:r>
              <a:rPr lang="ja-JP" altLang="en-US" dirty="0" smtClean="0"/>
              <a:t>年</a:t>
            </a:r>
            <a:r>
              <a:rPr lang="en-US" altLang="ja-JP" dirty="0"/>
              <a:t>4</a:t>
            </a:r>
            <a:r>
              <a:rPr lang="ja-JP" altLang="en-US" dirty="0" smtClean="0"/>
              <a:t>月につくばリポジトリに登録→</a:t>
            </a:r>
            <a:r>
              <a:rPr lang="ja-JP" altLang="en-US" b="1" dirty="0" smtClean="0">
                <a:solidFill>
                  <a:srgbClr val="44BFD8"/>
                </a:solidFill>
              </a:rPr>
              <a:t>すでに</a:t>
            </a:r>
            <a:r>
              <a:rPr lang="en-US" altLang="ja-JP" b="1" dirty="0">
                <a:solidFill>
                  <a:srgbClr val="44BFD8"/>
                </a:solidFill>
              </a:rPr>
              <a:t>4</a:t>
            </a:r>
            <a:r>
              <a:rPr lang="en-US" altLang="ja-JP" b="1" dirty="0" smtClean="0">
                <a:solidFill>
                  <a:srgbClr val="44BFD8"/>
                </a:solidFill>
              </a:rPr>
              <a:t>00</a:t>
            </a:r>
            <a:r>
              <a:rPr kumimoji="1" lang="ja-JP" altLang="en-US" b="1" dirty="0" smtClean="0">
                <a:solidFill>
                  <a:srgbClr val="44BFD8"/>
                </a:solidFill>
              </a:rPr>
              <a:t>回超のダウンロード数</a:t>
            </a:r>
            <a:endParaRPr kumimoji="1" lang="en-US" altLang="ja-JP" b="1" dirty="0" smtClean="0">
              <a:solidFill>
                <a:srgbClr val="44BFD8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このほかにも</a:t>
            </a:r>
            <a:r>
              <a:rPr lang="en-US" altLang="ja-JP" dirty="0" smtClean="0"/>
              <a:t>4</a:t>
            </a:r>
            <a:r>
              <a:rPr lang="ja-JP" altLang="en-US" dirty="0" smtClean="0"/>
              <a:t>件の絶版図書を登録</a:t>
            </a:r>
            <a:endParaRPr kumimoji="1" lang="ja-JP" altLang="en-US" dirty="0"/>
          </a:p>
        </p:txBody>
      </p:sp>
      <p:pic>
        <p:nvPicPr>
          <p:cNvPr id="1026" name="Picture 2" descr="https://images-na.ssl-images-amazon.com/images/I/51H7AZAVNG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23" y="2039425"/>
            <a:ext cx="30765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14153" t="14814" r="49074" b="14287"/>
          <a:stretch/>
        </p:blipFill>
        <p:spPr>
          <a:xfrm>
            <a:off x="7199086" y="1467059"/>
            <a:ext cx="3303067" cy="3980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c. </a:t>
            </a:r>
            <a:r>
              <a:rPr lang="ja-JP" altLang="en-US" dirty="0" smtClean="0"/>
              <a:t>紀要の電子ジャーナル化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7010401" cy="4351338"/>
          </a:xfrm>
        </p:spPr>
        <p:txBody>
          <a:bodyPr/>
          <a:lstStyle/>
          <a:p>
            <a:r>
              <a:rPr kumimoji="1" lang="ja-JP" altLang="en-US" dirty="0" smtClean="0">
                <a:hlinkClick r:id="rId3"/>
              </a:rPr>
              <a:t>筑波法政</a:t>
            </a:r>
            <a:endParaRPr kumimoji="1" lang="en-US" altLang="ja-JP" dirty="0" smtClean="0"/>
          </a:p>
          <a:p>
            <a:pPr lvl="1"/>
            <a:r>
              <a:rPr lang="zh-CN" altLang="en-US" dirty="0"/>
              <a:t>筑波法政</a:t>
            </a:r>
            <a:r>
              <a:rPr lang="zh-CN" altLang="en-US" dirty="0" smtClean="0"/>
              <a:t>学会</a:t>
            </a:r>
            <a:r>
              <a:rPr lang="ja-JP" altLang="en-US" dirty="0" smtClean="0"/>
              <a:t>（人文</a:t>
            </a:r>
            <a:r>
              <a:rPr lang="ja-JP" altLang="en-US" dirty="0"/>
              <a:t>社会</a:t>
            </a:r>
            <a:r>
              <a:rPr lang="ja-JP" altLang="en-US" dirty="0" smtClean="0"/>
              <a:t>系）、</a:t>
            </a:r>
            <a:r>
              <a:rPr lang="en-US" altLang="ja-JP" dirty="0" smtClean="0"/>
              <a:t>1978</a:t>
            </a:r>
            <a:r>
              <a:rPr lang="ja-JP" altLang="en-US" dirty="0" smtClean="0"/>
              <a:t>年創刊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現在は</a:t>
            </a:r>
            <a:r>
              <a:rPr lang="en-US" altLang="ja-JP" dirty="0" smtClean="0"/>
              <a:t>72</a:t>
            </a:r>
            <a:r>
              <a:rPr lang="ja-JP" altLang="en-US" dirty="0" smtClean="0"/>
              <a:t>号まで刊行中</a:t>
            </a:r>
            <a:endParaRPr lang="ja-JP" altLang="en-US" dirty="0"/>
          </a:p>
          <a:p>
            <a:pPr lvl="1"/>
            <a:r>
              <a:rPr lang="en-US" altLang="ja-JP" dirty="0"/>
              <a:t>ISSN: 2188-0751</a:t>
            </a:r>
          </a:p>
          <a:p>
            <a:pPr lvl="1"/>
            <a:r>
              <a:rPr lang="ja-JP" altLang="en-US" dirty="0"/>
              <a:t>冊子体での刊行は</a:t>
            </a:r>
            <a:r>
              <a:rPr lang="en-US" altLang="ja-JP" dirty="0"/>
              <a:t>54</a:t>
            </a:r>
            <a:r>
              <a:rPr lang="ja-JP" altLang="en-US" dirty="0"/>
              <a:t>号（</a:t>
            </a:r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ja-JP" altLang="en-US" dirty="0" smtClean="0"/>
              <a:t>）まで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55</a:t>
            </a:r>
            <a:r>
              <a:rPr lang="ja-JP" altLang="en-US" dirty="0"/>
              <a:t>号以降</a:t>
            </a:r>
            <a:r>
              <a:rPr lang="ja-JP" altLang="en-US" dirty="0" smtClean="0"/>
              <a:t>は電子版のみ（つくばリポジトリ）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著作権者や印刷所との調整が課題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1325" t="10642" r="10601" b="3486"/>
          <a:stretch/>
        </p:blipFill>
        <p:spPr>
          <a:xfrm>
            <a:off x="7991991" y="1258348"/>
            <a:ext cx="3489275" cy="491861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709646" y="4756531"/>
            <a:ext cx="5410899" cy="1040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学内構成者の学術論文の投稿の場を確保しつつ</a:t>
            </a:r>
          </a:p>
          <a:p>
            <a:pPr algn="ctr"/>
            <a:r>
              <a:rPr lang="ja-JP" altLang="en-US" b="1" dirty="0"/>
              <a:t>紀要発行</a:t>
            </a:r>
            <a:r>
              <a:rPr lang="ja-JP" altLang="en-US" b="1" dirty="0" smtClean="0"/>
              <a:t>費用を軽減！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5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d. </a:t>
            </a:r>
            <a:r>
              <a:rPr lang="ja-JP" altLang="en-US" dirty="0" smtClean="0"/>
              <a:t>古い紀要の遡及登録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7018868" cy="435133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hlinkClick r:id="rId3"/>
              </a:rPr>
              <a:t>中国文化 </a:t>
            </a:r>
            <a:r>
              <a:rPr lang="en-US" altLang="ja-JP" dirty="0" smtClean="0">
                <a:hlinkClick r:id="rId3"/>
              </a:rPr>
              <a:t>: </a:t>
            </a:r>
            <a:r>
              <a:rPr lang="ja-JP" altLang="en-US" dirty="0" smtClean="0">
                <a:hlinkClick r:id="rId3"/>
              </a:rPr>
              <a:t>研究と教育</a:t>
            </a:r>
            <a:endParaRPr lang="en-US" altLang="ja-JP" dirty="0" smtClean="0"/>
          </a:p>
          <a:p>
            <a:pPr lvl="1"/>
            <a:r>
              <a:rPr lang="ja-JP" altLang="en-US" dirty="0" smtClean="0">
                <a:hlinkClick r:id="rId4"/>
              </a:rPr>
              <a:t>中国文化学会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1933</a:t>
            </a:r>
            <a:r>
              <a:rPr lang="ja-JP" altLang="en-US" dirty="0" smtClean="0"/>
              <a:t>年創刊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1-37</a:t>
            </a:r>
            <a:r>
              <a:rPr lang="ja-JP" altLang="en-US" dirty="0" smtClean="0"/>
              <a:t>号は</a:t>
            </a:r>
            <a:r>
              <a:rPr lang="en-US" altLang="ja-JP" dirty="0" smtClean="0"/>
              <a:t>『</a:t>
            </a:r>
            <a:r>
              <a:rPr lang="ja-JP" altLang="en-US" dirty="0" smtClean="0"/>
              <a:t>漢文学会会報</a:t>
            </a:r>
            <a:r>
              <a:rPr lang="en-US" altLang="ja-JP" dirty="0" smtClean="0"/>
              <a:t>』</a:t>
            </a:r>
          </a:p>
          <a:p>
            <a:pPr lvl="2"/>
            <a:r>
              <a:rPr lang="ja-JP" altLang="en-US" dirty="0" smtClean="0"/>
              <a:t>現在</a:t>
            </a:r>
            <a:r>
              <a:rPr lang="en-US" altLang="ja-JP" dirty="0" smtClean="0"/>
              <a:t>75</a:t>
            </a:r>
            <a:r>
              <a:rPr lang="ja-JP" altLang="en-US" dirty="0" smtClean="0"/>
              <a:t>号まで刊行中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ISSN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:</a:t>
            </a:r>
            <a:r>
              <a:rPr kumimoji="1" lang="ja-JP" altLang="en-US" dirty="0"/>
              <a:t> </a:t>
            </a:r>
            <a:r>
              <a:rPr lang="en-US" altLang="ja-JP" dirty="0" smtClean="0"/>
              <a:t>0289-6648</a:t>
            </a:r>
          </a:p>
          <a:p>
            <a:pPr lvl="1"/>
            <a:r>
              <a:rPr lang="en-US" altLang="ja-JP" b="1" dirty="0">
                <a:solidFill>
                  <a:srgbClr val="44BFD8"/>
                </a:solidFill>
              </a:rPr>
              <a:t>2016</a:t>
            </a:r>
            <a:r>
              <a:rPr lang="ja-JP" altLang="en-US" b="1" dirty="0" smtClean="0">
                <a:solidFill>
                  <a:srgbClr val="44BFD8"/>
                </a:solidFill>
              </a:rPr>
              <a:t>年に遡及登録の依頼</a:t>
            </a:r>
            <a:endParaRPr lang="en-US" altLang="ja-JP" b="1" dirty="0" smtClean="0">
              <a:solidFill>
                <a:srgbClr val="44BFD8"/>
              </a:solidFill>
            </a:endParaRPr>
          </a:p>
          <a:p>
            <a:pPr lvl="1"/>
            <a:r>
              <a:rPr kumimoji="1" lang="ja-JP" altLang="en-US" dirty="0" smtClean="0"/>
              <a:t>すべての論文に</a:t>
            </a:r>
            <a:r>
              <a:rPr kumimoji="1" lang="en-US" altLang="ja-JP" dirty="0" smtClean="0"/>
              <a:t>DOI</a:t>
            </a:r>
            <a:r>
              <a:rPr lang="ja-JP" altLang="en-US" dirty="0" smtClean="0"/>
              <a:t>を付与</a:t>
            </a:r>
            <a:endParaRPr lang="en-US" altLang="ja-JP" dirty="0" smtClean="0"/>
          </a:p>
          <a:p>
            <a:pPr lvl="1"/>
            <a:r>
              <a:rPr lang="ja-JP" altLang="en-US" b="1" dirty="0" smtClean="0">
                <a:hlinkClick r:id="rId5"/>
              </a:rPr>
              <a:t>中国</a:t>
            </a:r>
            <a:r>
              <a:rPr lang="ja-JP" altLang="en-US" b="1" dirty="0">
                <a:hlinkClick r:id="rId5"/>
              </a:rPr>
              <a:t>・アジア研究論文</a:t>
            </a:r>
            <a:r>
              <a:rPr lang="ja-JP" altLang="en-US" b="1" dirty="0" smtClean="0">
                <a:hlinkClick r:id="rId5"/>
              </a:rPr>
              <a:t>データベース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年～）に</a:t>
            </a:r>
            <a:r>
              <a:rPr lang="ja-JP" altLang="en-US" dirty="0"/>
              <a:t>登録依頼中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89" y="1467059"/>
            <a:ext cx="3415714" cy="4806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仕事を投げ出す白衣の女性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02" y="1045481"/>
            <a:ext cx="3330352" cy="2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1026" name="Picture 2" descr="魂が抜けた人のイラスト（女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6" y="1258460"/>
            <a:ext cx="1769143" cy="24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だるい人のイラスト（男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03" y="3819664"/>
            <a:ext cx="1861671" cy="23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2617379" y="1677032"/>
            <a:ext cx="3413544" cy="1300163"/>
          </a:xfrm>
          <a:prstGeom prst="wedgeRoundRectCallout">
            <a:avLst>
              <a:gd name="adj1" fmla="val -59002"/>
              <a:gd name="adj2" fmla="val 9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読みたい論文</a:t>
            </a:r>
            <a:r>
              <a:rPr lang="ja-JP" altLang="en-US" dirty="0"/>
              <a:t>の書誌</a:t>
            </a:r>
            <a:r>
              <a:rPr lang="ja-JP" altLang="en-US" dirty="0" smtClean="0"/>
              <a:t>事項</a:t>
            </a:r>
            <a:endParaRPr lang="en-US" altLang="ja-JP" dirty="0"/>
          </a:p>
          <a:p>
            <a:pPr algn="ctr"/>
            <a:r>
              <a:rPr lang="ja-JP" altLang="en-US" sz="1400" dirty="0"/>
              <a:t>（タイトル、誌名、巻号、年代等</a:t>
            </a:r>
            <a:r>
              <a:rPr lang="ja-JP" altLang="en-US" sz="1400" dirty="0" smtClean="0"/>
              <a:t>）</a:t>
            </a:r>
            <a:r>
              <a:rPr lang="ja-JP" altLang="en-US" dirty="0" smtClean="0"/>
              <a:t>が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まちがっていて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探す</a:t>
            </a:r>
            <a:r>
              <a:rPr lang="ja-JP" altLang="en-US" dirty="0"/>
              <a:t>ことができない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2617379" y="3095764"/>
            <a:ext cx="3413544" cy="1335440"/>
          </a:xfrm>
          <a:prstGeom prst="wedgeRoundRectCallout">
            <a:avLst>
              <a:gd name="adj1" fmla="val -50659"/>
              <a:gd name="adj2" fmla="val 6533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せっかく投稿して掲載された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論文をなかなか</a:t>
            </a:r>
            <a:r>
              <a:rPr lang="ja-JP" altLang="en-US" dirty="0">
                <a:solidFill>
                  <a:schemeClr val="tx1"/>
                </a:solidFill>
              </a:rPr>
              <a:t>人</a:t>
            </a:r>
            <a:r>
              <a:rPr lang="ja-JP" altLang="en-US" dirty="0" smtClean="0">
                <a:solidFill>
                  <a:schemeClr val="tx1"/>
                </a:solidFill>
              </a:rPr>
              <a:t>に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読んで</a:t>
            </a:r>
            <a:r>
              <a:rPr lang="ja-JP" altLang="en-US" dirty="0">
                <a:solidFill>
                  <a:schemeClr val="tx1"/>
                </a:solidFill>
              </a:rPr>
              <a:t>もらえない</a:t>
            </a:r>
            <a:r>
              <a:rPr lang="en-US" altLang="ja-JP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186430" y="3095764"/>
            <a:ext cx="3111478" cy="1335440"/>
          </a:xfrm>
          <a:prstGeom prst="wedgeRoundRectCallout">
            <a:avLst>
              <a:gd name="adj1" fmla="val 77210"/>
              <a:gd name="adj2" fmla="val 491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自分</a:t>
            </a:r>
            <a:r>
              <a:rPr lang="ja-JP" altLang="en-US" dirty="0" smtClean="0">
                <a:solidFill>
                  <a:schemeClr val="tx1"/>
                </a:solidFill>
              </a:rPr>
              <a:t>の教材をもっと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多くの人に使って</a:t>
            </a:r>
            <a:r>
              <a:rPr lang="ja-JP" altLang="en-US" dirty="0">
                <a:solidFill>
                  <a:schemeClr val="tx1"/>
                </a:solidFill>
              </a:rPr>
              <a:t>ほしい</a:t>
            </a:r>
            <a:r>
              <a:rPr lang="en-US" altLang="ja-JP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manaba</a:t>
            </a:r>
            <a:r>
              <a:rPr lang="ja-JP" altLang="en-US" dirty="0" smtClean="0">
                <a:solidFill>
                  <a:schemeClr val="tx1"/>
                </a:solidFill>
              </a:rPr>
              <a:t>では学内者しか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アクセスできない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03555" y="4662133"/>
            <a:ext cx="4165749" cy="1353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つくばリポジトリへの登録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＋</a:t>
            </a:r>
            <a:r>
              <a:rPr kumimoji="1" lang="en-US" altLang="ja-JP" sz="2400" b="1" dirty="0" smtClean="0"/>
              <a:t>DOI</a:t>
            </a:r>
            <a:r>
              <a:rPr kumimoji="1" lang="ja-JP" altLang="en-US" sz="2400" b="1" dirty="0" smtClean="0"/>
              <a:t>付与で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/>
              <a:t>効果的</a:t>
            </a:r>
            <a:r>
              <a:rPr lang="ja-JP" altLang="en-US" sz="2400" b="1" dirty="0" smtClean="0"/>
              <a:t>な</a:t>
            </a:r>
            <a:r>
              <a:rPr kumimoji="1" lang="ja-JP" altLang="en-US" sz="2400" b="1" dirty="0" smtClean="0"/>
              <a:t>教育・研究活動！</a:t>
            </a:r>
            <a:endParaRPr kumimoji="1" lang="ja-JP" altLang="en-US" sz="2400" b="1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186430" y="1697988"/>
            <a:ext cx="3111478" cy="1276248"/>
          </a:xfrm>
          <a:prstGeom prst="wedgeRoundRectCallout">
            <a:avLst>
              <a:gd name="adj1" fmla="val 63827"/>
              <a:gd name="adj2" fmla="val 1688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紀要の発行って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どうしてこんなに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お金がかかるの！</a:t>
            </a:r>
            <a:r>
              <a:rPr lang="ja-JP" altLang="en-US" sz="2000" b="1" dirty="0">
                <a:solidFill>
                  <a:schemeClr val="bg1"/>
                </a:solidFill>
              </a:rPr>
              <a:t>？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話し合う人たちのイラスト（男性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02" y="3986853"/>
            <a:ext cx="2365226" cy="21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パソコンのキャラクター（笑顔・ノートパソコン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063042"/>
            <a:ext cx="1505087" cy="14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2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071062" y="2814180"/>
            <a:ext cx="2703399" cy="1233991"/>
            <a:chOff x="4789098" y="2599567"/>
            <a:chExt cx="2703399" cy="123399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45" y="2599567"/>
              <a:ext cx="1800910" cy="700119"/>
            </a:xfrm>
            <a:prstGeom prst="rect">
              <a:avLst/>
            </a:prstGeom>
          </p:spPr>
        </p:pic>
        <p:grpSp>
          <p:nvGrpSpPr>
            <p:cNvPr id="4" name="グループ化 3"/>
            <p:cNvGrpSpPr/>
            <p:nvPr/>
          </p:nvGrpSpPr>
          <p:grpSpPr>
            <a:xfrm>
              <a:off x="4789098" y="3447143"/>
              <a:ext cx="2613804" cy="386415"/>
              <a:chOff x="4706334" y="5373216"/>
              <a:chExt cx="2613802" cy="386415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4727847" y="5421077"/>
                <a:ext cx="20162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>
                    <a:latin typeface="メイリオ" pitchFamily="50" charset="-128"/>
                    <a:ea typeface="メイリオ" pitchFamily="50" charset="-128"/>
                  </a:rPr>
                  <a:t>つくばリポジトリ</a:t>
                </a:r>
                <a:endParaRPr lang="en-US" altLang="ja-JP" sz="1600" dirty="0"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4706334" y="5373216"/>
                <a:ext cx="1872208" cy="36004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6680856" y="5373216"/>
                <a:ext cx="639280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6772417" y="3492773"/>
              <a:ext cx="720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メイリオ" pitchFamily="50" charset="-128"/>
                  <a:ea typeface="メイリオ" pitchFamily="50" charset="-128"/>
                </a:rPr>
                <a:t>検索</a:t>
              </a:r>
              <a:endParaRPr lang="en-US" altLang="ja-JP" sz="16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76" y="1909187"/>
            <a:ext cx="1557574" cy="38738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173047" y="4345101"/>
            <a:ext cx="4499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連絡先：</a:t>
            </a:r>
            <a:endParaRPr kumimoji="1" lang="en-US" altLang="ja-JP" b="1" dirty="0" smtClean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学術情報部情報企画課リポジトリ担当</a:t>
            </a:r>
            <a:endParaRPr lang="en-US" altLang="ja-JP" b="1" dirty="0" smtClean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佐藤</a:t>
            </a:r>
            <a:r>
              <a:rPr lang="ja-JP" altLang="en-US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・中原）</a:t>
            </a:r>
            <a:endParaRPr lang="en-US" altLang="ja-JP" dirty="0" smtClean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TEL: 028-350-2470</a:t>
            </a:r>
          </a:p>
          <a:p>
            <a:r>
              <a:rPr lang="ja-JP" altLang="en-US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 smtClean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Mail: tulips-r@tulips.tsukuba.ac.jp</a:t>
            </a:r>
            <a:endParaRPr kumimoji="1" lang="ja-JP" altLang="en-US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2972726" y="1473200"/>
            <a:ext cx="4810475" cy="970599"/>
          </a:xfrm>
          <a:prstGeom prst="wedgeRoundRectCallout">
            <a:avLst>
              <a:gd name="adj1" fmla="val 43098"/>
              <a:gd name="adj2" fmla="val 72510"/>
              <a:gd name="adj3" fmla="val 16667"/>
            </a:avLst>
          </a:prstGeom>
          <a:noFill/>
          <a:ln w="19050">
            <a:solidFill>
              <a:srgbClr val="44B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みなさんの教育・研究成果発表を</a:t>
            </a:r>
            <a:endParaRPr kumimoji="1"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つくばリポジトリがお手伝いします！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つくばリポジトリとは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ja-JP" altLang="en-US" dirty="0" smtClean="0"/>
              <a:t>筑波大学が、学内の研究成果・教育成果を</a:t>
            </a:r>
            <a:r>
              <a:rPr lang="ja-JP" altLang="en-US" dirty="0"/>
              <a:t>電子的形態で集積</a:t>
            </a:r>
            <a:r>
              <a:rPr lang="ja-JP" altLang="en-US" dirty="0" smtClean="0"/>
              <a:t>し、保存</a:t>
            </a:r>
            <a:r>
              <a:rPr lang="ja-JP" altLang="en-US" dirty="0"/>
              <a:t>・公開するために</a:t>
            </a:r>
            <a:r>
              <a:rPr lang="ja-JP" altLang="en-US" dirty="0" smtClean="0"/>
              <a:t>設置している電子アーカイブシステム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6667" t="16090" r="25430" b="22159"/>
          <a:stretch/>
        </p:blipFill>
        <p:spPr>
          <a:xfrm>
            <a:off x="6390752" y="1803041"/>
            <a:ext cx="5556739" cy="370381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グループ化 4"/>
          <p:cNvGrpSpPr/>
          <p:nvPr/>
        </p:nvGrpSpPr>
        <p:grpSpPr>
          <a:xfrm>
            <a:off x="7071566" y="5576134"/>
            <a:ext cx="4719526" cy="1121344"/>
            <a:chOff x="7071566" y="5576134"/>
            <a:chExt cx="4719526" cy="1121344"/>
          </a:xfrm>
        </p:grpSpPr>
        <p:pic>
          <p:nvPicPr>
            <p:cNvPr id="6" name="Picture 2" descr="http://qr.quel.jp/tmp/b81196c6685a72196b943fcce3c33b41.png?v=1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566" y="5576134"/>
              <a:ext cx="1121343" cy="112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8192909" y="5952140"/>
              <a:ext cx="359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hlinkClick r:id="rId5"/>
                </a:rPr>
                <a:t>https://tsukuba.repo.nii.ac.jp/</a:t>
              </a:r>
              <a:endParaRPr kumimoji="1" lang="ja-JP" altLang="en-US" b="1" dirty="0"/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1694330" y="4001294"/>
            <a:ext cx="3845859" cy="206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筑波大学の研究者</a:t>
            </a:r>
            <a:r>
              <a:rPr lang="ja-JP" altLang="en-US" sz="2400" b="1" dirty="0" smtClean="0"/>
              <a:t>の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論文</a:t>
            </a:r>
            <a:r>
              <a:rPr lang="ja-JP" altLang="en-US" sz="2400" b="1" dirty="0"/>
              <a:t>や教材</a:t>
            </a:r>
            <a:r>
              <a:rPr lang="ja-JP" altLang="en-US" sz="2400" b="1" dirty="0" smtClean="0"/>
              <a:t>を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保存</a:t>
            </a:r>
            <a:r>
              <a:rPr lang="ja-JP" altLang="en-US" sz="2400" b="1" dirty="0"/>
              <a:t>・公開</a:t>
            </a:r>
            <a:r>
              <a:rPr lang="ja-JP" altLang="en-US" sz="2400" b="1" dirty="0" smtClean="0"/>
              <a:t>する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データベース</a:t>
            </a:r>
            <a:endParaRPr kumimoji="1" lang="ja-JP" altLang="en-US" sz="2400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つくばリポジトリのメリット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815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266950" y="5726113"/>
            <a:ext cx="76581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u="sng" dirty="0"/>
              <a:t>2015</a:t>
            </a:r>
            <a:r>
              <a:rPr lang="ja-JP" altLang="en-US" sz="2400" b="1" u="sng" dirty="0"/>
              <a:t>年</a:t>
            </a:r>
            <a:r>
              <a:rPr lang="en-US" altLang="ja-JP" sz="2400" b="1" u="sng" dirty="0"/>
              <a:t>11</a:t>
            </a:r>
            <a:r>
              <a:rPr lang="ja-JP" altLang="en-US" sz="2400" b="1" u="sng" dirty="0"/>
              <a:t>月</a:t>
            </a:r>
            <a:r>
              <a:rPr lang="en-US" altLang="ja-JP" sz="2400" b="1" u="sng" dirty="0"/>
              <a:t>19</a:t>
            </a:r>
            <a:r>
              <a:rPr lang="ja-JP" altLang="en-US" sz="2400" b="1" u="sng" dirty="0"/>
              <a:t>日 筑波大学オープンアクセス方針</a:t>
            </a:r>
            <a:r>
              <a:rPr lang="ja-JP" altLang="en-US" sz="2400" b="1" u="sng" dirty="0" smtClean="0"/>
              <a:t>採択</a:t>
            </a:r>
            <a:endParaRPr lang="en-US" altLang="ja-JP" sz="2400" b="1" u="sng" dirty="0" smtClean="0"/>
          </a:p>
          <a:p>
            <a:pPr algn="ctr"/>
            <a:r>
              <a:rPr lang="en-US" altLang="ja-JP" sz="2000" dirty="0">
                <a:hlinkClick r:id="rId7"/>
              </a:rPr>
              <a:t>http://www.tulips.tsukuba.ac.jp/lib/ja/service/repository-oap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71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科研費研究成果の発表に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年～ 日本学術振興会（</a:t>
            </a:r>
            <a:r>
              <a:rPr kumimoji="1" lang="en-US" altLang="ja-JP" dirty="0" smtClean="0"/>
              <a:t>JSPS</a:t>
            </a:r>
            <a:r>
              <a:rPr kumimoji="1" lang="ja-JP" altLang="en-US" dirty="0" smtClean="0"/>
              <a:t>）のオープンアクセス化推進</a:t>
            </a:r>
            <a:endParaRPr kumimoji="1" lang="en-US" altLang="ja-JP" dirty="0" smtClean="0"/>
          </a:p>
          <a:p>
            <a:r>
              <a:rPr lang="ja-JP" altLang="en-US" dirty="0" smtClean="0"/>
              <a:t>科研費電子申請システムに「オープンアクセス」欄設置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科研費の研究成果を </a:t>
            </a:r>
            <a:r>
              <a:rPr lang="en-US" altLang="ja-JP" dirty="0" smtClean="0"/>
              <a:t>(1) </a:t>
            </a:r>
            <a:r>
              <a:rPr lang="ja-JP" altLang="en-US" dirty="0" smtClean="0"/>
              <a:t>オープンアクセス誌で発表する、または </a:t>
            </a:r>
            <a:r>
              <a:rPr lang="en-US" altLang="ja-JP" u="sng" dirty="0" smtClean="0"/>
              <a:t>(2) </a:t>
            </a:r>
            <a:r>
              <a:rPr kumimoji="1" lang="ja-JP" altLang="en-US" u="sng" dirty="0" smtClean="0"/>
              <a:t>機関リポジトリに登録するなどセルフ・アーカイブにより発表する</a:t>
            </a:r>
            <a:r>
              <a:rPr kumimoji="1" lang="ja-JP" altLang="en-US" dirty="0" smtClean="0"/>
              <a:t>予定がある場合にチェック</a:t>
            </a:r>
            <a:endParaRPr kumimoji="1" lang="en-US" altLang="ja-JP" dirty="0" smtClean="0"/>
          </a:p>
          <a:p>
            <a:pPr lvl="2"/>
            <a:r>
              <a:rPr lang="ja-JP" altLang="en-US" b="1" dirty="0" smtClean="0"/>
              <a:t>つくばリポジトリを利用＝オープンアクセス化を実現！</a:t>
            </a:r>
            <a:endParaRPr kumimoji="1" lang="en-US" altLang="ja-JP" b="1" dirty="0" smtClean="0"/>
          </a:p>
          <a:p>
            <a:pPr lvl="1"/>
            <a:r>
              <a:rPr lang="ja-JP" altLang="en-US" dirty="0"/>
              <a:t>参考</a:t>
            </a:r>
            <a:r>
              <a:rPr lang="en-US" altLang="ja-JP" dirty="0"/>
              <a:t>: </a:t>
            </a:r>
            <a:r>
              <a:rPr lang="en-US" altLang="ja-JP" sz="1800" b="1" dirty="0">
                <a:hlinkClick r:id="rId3"/>
              </a:rPr>
              <a:t>https://</a:t>
            </a:r>
            <a:r>
              <a:rPr lang="en-US" altLang="ja-JP" sz="1800" b="1" dirty="0" smtClean="0">
                <a:hlinkClick r:id="rId3"/>
              </a:rPr>
              <a:t>www.jsps.go.jp/j-grantsinaid/01_seido/08_openaccess/index.html</a:t>
            </a:r>
            <a:endParaRPr lang="ja-JP" altLang="en-US" sz="1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246489" y="4712051"/>
            <a:ext cx="7699022" cy="1823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研究成果のオープンアクセス化は世界的な潮流</a:t>
            </a:r>
          </a:p>
          <a:p>
            <a:pPr algn="ctr"/>
            <a:r>
              <a:rPr lang="ja-JP" altLang="en-US" sz="2000" dirty="0"/>
              <a:t>公的な研究助成を行うファンディング・エージェンシーの多くが</a:t>
            </a:r>
          </a:p>
          <a:p>
            <a:pPr algn="ctr"/>
            <a:r>
              <a:rPr lang="ja-JP" altLang="en-US" sz="2000" dirty="0"/>
              <a:t>助成した研究成果のオープンアクセス化を義務化・推奨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2. </a:t>
            </a:r>
            <a:r>
              <a:rPr kumimoji="1" lang="ja-JP" altLang="en-US" sz="4000" dirty="0" smtClean="0"/>
              <a:t>つくばリポジトリにコンテンツを登録する</a:t>
            </a:r>
            <a:endParaRPr kumimoji="1"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登録</a:t>
            </a:r>
            <a:r>
              <a:rPr lang="ja-JP" altLang="en-US" dirty="0" smtClean="0"/>
              <a:t>のおおまかな流れ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751939"/>
              </p:ext>
            </p:extLst>
          </p:nvPr>
        </p:nvGraphicFramePr>
        <p:xfrm>
          <a:off x="838200" y="1825625"/>
          <a:ext cx="10515600" cy="378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166943" y="5383904"/>
            <a:ext cx="818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コンテンツ＝研究成果（論文等）・教育成果（教材等）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コンテンツを用意する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コンテンツ：研究論文や教材などの成果物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電子媒体：</a:t>
            </a:r>
            <a:r>
              <a:rPr lang="en-US" altLang="ja-JP" dirty="0" smtClean="0"/>
              <a:t>PDF / Word</a:t>
            </a:r>
            <a:r>
              <a:rPr lang="ja-JP" altLang="en-US" dirty="0" smtClean="0"/>
              <a:t> </a:t>
            </a:r>
            <a:r>
              <a:rPr lang="en-US" altLang="ja-JP" dirty="0" smtClean="0"/>
              <a:t>/</a:t>
            </a:r>
            <a:r>
              <a:rPr lang="ja-JP" altLang="en-US" dirty="0" smtClean="0"/>
              <a:t> </a:t>
            </a:r>
            <a:r>
              <a:rPr lang="en-US" altLang="ja-JP" dirty="0" smtClean="0"/>
              <a:t>PowerPoint</a:t>
            </a:r>
          </a:p>
          <a:p>
            <a:pPr lvl="1"/>
            <a:r>
              <a:rPr lang="ja-JP" altLang="en-US" dirty="0" smtClean="0"/>
              <a:t>紙媒体：冊子 </a:t>
            </a:r>
            <a:r>
              <a:rPr lang="en-US" altLang="ja-JP" dirty="0" smtClean="0"/>
              <a:t>/ </a:t>
            </a:r>
            <a:r>
              <a:rPr lang="ja-JP" altLang="en-US" dirty="0" smtClean="0"/>
              <a:t>抜刷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64"/>
          <a:stretch/>
        </p:blipFill>
        <p:spPr>
          <a:xfrm>
            <a:off x="9052777" y="3041134"/>
            <a:ext cx="1807437" cy="450266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600200" y="3238500"/>
            <a:ext cx="6108700" cy="2641600"/>
          </a:xfrm>
          <a:prstGeom prst="wedgeRoundRectCallout">
            <a:avLst>
              <a:gd name="adj1" fmla="val 63709"/>
              <a:gd name="adj2" fmla="val -2383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紙媒体でご提出いただいた場合は</a:t>
            </a:r>
            <a:r>
              <a:rPr kumimoji="1" lang="en-US" altLang="ja-JP" sz="2000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ja-JP" altLang="en-US" sz="2000" dirty="0" smtClean="0"/>
              <a:t>スキャンを行うため時間がかかる</a:t>
            </a:r>
            <a:endParaRPr lang="en-US" altLang="ja-JP" sz="2000" dirty="0" smtClean="0"/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ja-JP" altLang="en-US" sz="2000" dirty="0" smtClean="0"/>
              <a:t>画質</a:t>
            </a:r>
            <a:r>
              <a:rPr lang="ja-JP" altLang="en-US" sz="2000" dirty="0"/>
              <a:t>が</a:t>
            </a:r>
            <a:r>
              <a:rPr lang="ja-JP" altLang="en-US" sz="2000" dirty="0" smtClean="0"/>
              <a:t>劣化する可能性がある</a:t>
            </a:r>
            <a:endParaRPr lang="en-US" altLang="ja-JP" sz="2000" dirty="0" smtClean="0"/>
          </a:p>
          <a:p>
            <a:pPr algn="r"/>
            <a:r>
              <a:rPr lang="ja-JP" altLang="en-US" sz="2000" dirty="0" smtClean="0"/>
              <a:t>（フォントによってはつぶれて読めなくなる）</a:t>
            </a:r>
            <a:endParaRPr lang="en-US" altLang="ja-JP" sz="2000" dirty="0" smtClean="0"/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ja-JP" altLang="en-US" sz="2000" dirty="0" smtClean="0"/>
              <a:t>書類提出の必要がある</a:t>
            </a:r>
            <a:endParaRPr lang="en-US" altLang="ja-JP" sz="2000" dirty="0" smtClean="0"/>
          </a:p>
          <a:p>
            <a:r>
              <a:rPr lang="ja-JP" altLang="en-US" sz="2000" dirty="0" smtClean="0"/>
              <a:t>以上の理由から、</a:t>
            </a:r>
            <a:r>
              <a:rPr lang="ja-JP" altLang="en-US" sz="2000" b="1" dirty="0" smtClean="0"/>
              <a:t>電子媒体でのご提供をオススメしています。</a:t>
            </a:r>
            <a:endParaRPr lang="en-US" altLang="ja-JP" sz="2000" b="1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コンテンツを用意する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電子ファイルの場合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メディア（</a:t>
            </a:r>
            <a:r>
              <a:rPr kumimoji="1" lang="en-US" altLang="ja-JP" dirty="0" smtClean="0"/>
              <a:t>DVD-R</a:t>
            </a:r>
            <a:r>
              <a:rPr lang="ja-JP" altLang="en-US" dirty="0"/>
              <a:t> </a:t>
            </a:r>
            <a:r>
              <a:rPr lang="en-US" altLang="ja-JP" dirty="0" smtClean="0"/>
              <a:t>/ USB</a:t>
            </a:r>
            <a:r>
              <a:rPr lang="ja-JP" altLang="en-US" dirty="0" smtClean="0"/>
              <a:t>メモリ </a:t>
            </a:r>
            <a:r>
              <a:rPr lang="en-US" altLang="ja-JP" dirty="0" smtClean="0"/>
              <a:t>etc.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紙媒体と同様、書類提出が必要になります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電子メール</a:t>
            </a:r>
            <a:endParaRPr lang="en-US" altLang="ja-JP" dirty="0" smtClean="0"/>
          </a:p>
          <a:p>
            <a:pPr lvl="2"/>
            <a:r>
              <a:rPr lang="en-US" altLang="ja-JP" b="1" dirty="0">
                <a:hlinkClick r:id="rId3"/>
              </a:rPr>
              <a:t>t</a:t>
            </a:r>
            <a:r>
              <a:rPr lang="en-US" altLang="ja-JP" b="1" dirty="0" smtClean="0">
                <a:hlinkClick r:id="rId3"/>
              </a:rPr>
              <a:t>ulips-r@tsukuba.ac.jp</a:t>
            </a:r>
            <a:endParaRPr lang="en-US" altLang="ja-JP" b="1" dirty="0" smtClean="0"/>
          </a:p>
          <a:p>
            <a:pPr lvl="1"/>
            <a:r>
              <a:rPr lang="ja-JP" altLang="en-US" dirty="0" smtClean="0"/>
              <a:t>ブラウザからサーバーへアップロード</a:t>
            </a:r>
            <a:endParaRPr lang="en-US" altLang="ja-JP" dirty="0" smtClean="0"/>
          </a:p>
          <a:p>
            <a:pPr lvl="2"/>
            <a:r>
              <a:rPr lang="en-US" altLang="ja-JP" b="1" dirty="0">
                <a:hlinkClick r:id="rId4"/>
              </a:rPr>
              <a:t>https://www.tulips.tsukuba.ac.jp/lib/ja/service/repository-uploads</a:t>
            </a:r>
            <a:endParaRPr lang="en-US" altLang="ja-JP" b="1" dirty="0" smtClean="0"/>
          </a:p>
          <a:p>
            <a:pPr lvl="1"/>
            <a:r>
              <a:rPr kumimoji="1" lang="en-US" altLang="ja-JP" dirty="0" smtClean="0"/>
              <a:t>TRIOS</a:t>
            </a:r>
            <a:r>
              <a:rPr lang="ja-JP" altLang="en-US" dirty="0" smtClean="0"/>
              <a:t>の業績にファイルを添付する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業績一覧画面 </a:t>
            </a:r>
            <a:r>
              <a:rPr kumimoji="1" lang="en-US" altLang="ja-JP" dirty="0" smtClean="0"/>
              <a:t>&gt; </a:t>
            </a:r>
            <a:r>
              <a:rPr kumimoji="1" lang="ja-JP" altLang="en-US" dirty="0" smtClean="0"/>
              <a:t>リポジトリ登録依頼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27383" t="25942" r="16543" b="58258"/>
          <a:stretch/>
        </p:blipFill>
        <p:spPr>
          <a:xfrm>
            <a:off x="3365500" y="5242626"/>
            <a:ext cx="8343900" cy="14042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10198100" y="5816600"/>
            <a:ext cx="571500" cy="571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D586-EF19-4430-88D3-201B9DCD3D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3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ulips-r_template">
  <a:themeElements>
    <a:clrScheme name="ユーザー定義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44BFD8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ulips-R">
      <a:majorFont>
        <a:latin typeface="Century Gothic"/>
        <a:ea typeface="メイリオ"/>
        <a:cs typeface=""/>
      </a:majorFont>
      <a:minorFont>
        <a:latin typeface="Century Gothic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F17EA978-53BB-4B5A-A2E9-99406C330A1E}" vid="{DF815706-1029-483E-9560-A7822D2947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tulips-r_template</Template>
  <TotalTime>2140</TotalTime>
  <Words>1686</Words>
  <Application>Microsoft Office PowerPoint</Application>
  <PresentationFormat>ワイド画面</PresentationFormat>
  <Paragraphs>259</Paragraphs>
  <Slides>27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ＭＳ Ｐゴシック</vt:lpstr>
      <vt:lpstr>メイリオ</vt:lpstr>
      <vt:lpstr>Arial</vt:lpstr>
      <vt:lpstr>Calibri</vt:lpstr>
      <vt:lpstr>Century Gothic</vt:lpstr>
      <vt:lpstr>Wingdings</vt:lpstr>
      <vt:lpstr>tulips-r_template</vt:lpstr>
      <vt:lpstr>つくばリポジトリとDOI あなたの論文をより多くの人に読んでもらうために</vt:lpstr>
      <vt:lpstr>1. つくばリポジトリとは</vt:lpstr>
      <vt:lpstr>つくばリポジトリとは</vt:lpstr>
      <vt:lpstr>つくばリポジトリのメリット</vt:lpstr>
      <vt:lpstr>科研費研究成果の発表に</vt:lpstr>
      <vt:lpstr>2. つくばリポジトリにコンテンツを登録する</vt:lpstr>
      <vt:lpstr>登録のおおまかな流れ</vt:lpstr>
      <vt:lpstr>コンテンツを用意する</vt:lpstr>
      <vt:lpstr>コンテンツを用意する</vt:lpstr>
      <vt:lpstr>（紙媒体 / メディアの場合）提出書類</vt:lpstr>
      <vt:lpstr>コンテンツを用意する</vt:lpstr>
      <vt:lpstr>3. DOI（ディー・オー・アイ）とは</vt:lpstr>
      <vt:lpstr>DOIとは</vt:lpstr>
      <vt:lpstr>付与したDOIの一例</vt:lpstr>
      <vt:lpstr>DOI付与のメリット</vt:lpstr>
      <vt:lpstr>参考：人文社会学分野におけるDOIの活用例</vt:lpstr>
      <vt:lpstr>4. DOIをコンテンツに付与する</vt:lpstr>
      <vt:lpstr>DOI登録のおおまかな流れ</vt:lpstr>
      <vt:lpstr>DOIの付与条件</vt:lpstr>
      <vt:lpstr>紀要論文にDOIを付与する</vt:lpstr>
      <vt:lpstr>5. リポジトリの活用例</vt:lpstr>
      <vt:lpstr>a. 教材の登録</vt:lpstr>
      <vt:lpstr>b. 絶版図書の転載</vt:lpstr>
      <vt:lpstr>c. 紀要の電子ジャーナル化</vt:lpstr>
      <vt:lpstr>d. 古い紀要の遡及登録</vt:lpstr>
      <vt:lpstr>まとめ</vt:lpstr>
      <vt:lpstr>PowerPoint プレゼンテーション</vt:lpstr>
    </vt:vector>
  </TitlesOfParts>
  <Company>筑波大学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つくばリポジトリとDOI あなたの論文をより多くの人に読んでもらうために</dc:title>
  <dc:creator>中原 由美子</dc:creator>
  <cp:lastModifiedBy>森本行人</cp:lastModifiedBy>
  <cp:revision>88</cp:revision>
  <cp:lastPrinted>2017-11-29T00:07:31Z</cp:lastPrinted>
  <dcterms:created xsi:type="dcterms:W3CDTF">2017-11-01T02:42:53Z</dcterms:created>
  <dcterms:modified xsi:type="dcterms:W3CDTF">2017-12-11T05:02:45Z</dcterms:modified>
</cp:coreProperties>
</file>